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3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267" r:id="rId3"/>
    <p:sldId id="289" r:id="rId4"/>
    <p:sldId id="298" r:id="rId5"/>
    <p:sldId id="268" r:id="rId6"/>
    <p:sldId id="269" r:id="rId7"/>
    <p:sldId id="270" r:id="rId8"/>
    <p:sldId id="273" r:id="rId9"/>
    <p:sldId id="287" r:id="rId10"/>
    <p:sldId id="290" r:id="rId11"/>
    <p:sldId id="291" r:id="rId12"/>
    <p:sldId id="293" r:id="rId13"/>
    <p:sldId id="274" r:id="rId14"/>
    <p:sldId id="305" r:id="rId15"/>
    <p:sldId id="303" r:id="rId16"/>
    <p:sldId id="275" r:id="rId17"/>
    <p:sldId id="294" r:id="rId18"/>
    <p:sldId id="277" r:id="rId19"/>
    <p:sldId id="276" r:id="rId20"/>
    <p:sldId id="299" r:id="rId21"/>
    <p:sldId id="300" r:id="rId22"/>
    <p:sldId id="301" r:id="rId23"/>
    <p:sldId id="304" r:id="rId24"/>
    <p:sldId id="278" r:id="rId25"/>
    <p:sldId id="302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65" r:id="rId35"/>
  </p:sldIdLst>
  <p:sldSz cx="18288000" cy="10287000"/>
  <p:notesSz cx="10287000" cy="18288000"/>
  <p:embeddedFontLst>
    <p:embeddedFont>
      <p:font typeface="Pretendard" panose="02000503000000020004" pitchFamily="50" charset="-127"/>
      <p:regular r:id="rId37"/>
      <p:bold r:id="rId38"/>
    </p:embeddedFont>
    <p:embeddedFont>
      <p:font typeface="KoPubWorld돋움체 Bold" panose="020B0600000101010101" charset="-127"/>
      <p:bold r:id="rId39"/>
    </p:embeddedFont>
    <p:embeddedFont>
      <p:font typeface="Pretendard SemiBold" panose="02000703000000020004" pitchFamily="50" charset="-127"/>
      <p:bold r:id="rId40"/>
    </p:embeddedFont>
    <p:embeddedFont>
      <p:font typeface="Pretendard ExtraLight" panose="02000303000000020004" pitchFamily="50" charset="-127"/>
      <p:regular r:id="rId41"/>
    </p:embeddedFont>
    <p:embeddedFont>
      <p:font typeface="Pretendard ExtraBold" panose="02000903000000020004" pitchFamily="50" charset="-127"/>
      <p:bold r:id="rId42"/>
    </p:embeddedFont>
    <p:embeddedFont>
      <p:font typeface="Pretendard Medium" panose="02000603000000020004" pitchFamily="50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Pretendard Light" panose="02000403000000020004" pitchFamily="50" charset="-12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Pretendard Black" panose="02000A03000000020004" pitchFamily="50" charset="-127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6CC"/>
    <a:srgbClr val="ECECEC"/>
    <a:srgbClr val="E9EDF4"/>
    <a:srgbClr val="D0D9E6"/>
    <a:srgbClr val="DFE1ED"/>
    <a:srgbClr val="D6DDEA"/>
    <a:srgbClr val="7460C8"/>
    <a:srgbClr val="787878"/>
    <a:srgbClr val="59595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7" autoAdjust="0"/>
    <p:restoredTop sz="94660"/>
  </p:normalViewPr>
  <p:slideViewPr>
    <p:cSldViewPr>
      <p:cViewPr varScale="1">
        <p:scale>
          <a:sx n="57" d="100"/>
          <a:sy n="57" d="100"/>
        </p:scale>
        <p:origin x="114" y="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CBF79-2AF8-4204-9B6F-BCC2101466C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84E2D-4782-42B5-8341-C958DDAB3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59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84E2D-4782-42B5-8341-C958DDAB39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38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84E2D-4782-42B5-8341-C958DDAB39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206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84E2D-4782-42B5-8341-C958DDAB39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914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84E2D-4782-42B5-8341-C958DDAB396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29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6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19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Relationship Id="rId2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A7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/>
          <p:cNvSpPr txBox="1"/>
          <p:nvPr/>
        </p:nvSpPr>
        <p:spPr>
          <a:xfrm>
            <a:off x="-6213038" y="-1495111"/>
            <a:ext cx="30711783" cy="1494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500" kern="0" spc="-3700" dirty="0" smtClean="0">
                <a:solidFill>
                  <a:schemeClr val="bg1">
                    <a:alpha val="5000"/>
                  </a:schemeClr>
                </a:solidFill>
                <a:latin typeface="Pretendard Black" pitchFamily="34" charset="0"/>
                <a:cs typeface="Pretendard Black" pitchFamily="34" charset="0"/>
              </a:rPr>
              <a:t>GTA</a:t>
            </a:r>
            <a:endParaRPr lang="en-US" sz="2800" dirty="0">
              <a:solidFill>
                <a:schemeClr val="bg1">
                  <a:alpha val="5000"/>
                </a:schemeClr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29628" y="942116"/>
            <a:ext cx="18344970" cy="14286"/>
            <a:chOff x="-29628" y="942116"/>
            <a:chExt cx="18344970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628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094353" y="467011"/>
            <a:ext cx="1409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계룡건설</a:t>
            </a:r>
            <a:r>
              <a:rPr lang="en-US" altLang="ko-KR" sz="1600" dirty="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] </a:t>
            </a:r>
            <a:r>
              <a:rPr lang="ko-KR" altLang="en-US" sz="1600" spc="300" dirty="0" smtClean="0">
                <a:solidFill>
                  <a:srgbClr val="FFFEF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</a:t>
            </a:r>
            <a:r>
              <a:rPr lang="en-US" altLang="ko-KR" sz="1600" spc="300" dirty="0" smtClean="0">
                <a:solidFill>
                  <a:srgbClr val="FFFEF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Green </a:t>
            </a:r>
            <a:r>
              <a:rPr lang="en-US" altLang="ko-KR" sz="1600" spc="300" dirty="0">
                <a:solidFill>
                  <a:srgbClr val="FFFEF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tech SW</a:t>
            </a:r>
            <a:r>
              <a:rPr lang="ko-KR" altLang="en-US" sz="1600" spc="300" dirty="0">
                <a:solidFill>
                  <a:srgbClr val="FFFEF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개발자 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5434" y="5067300"/>
            <a:ext cx="883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8000" b="1" dirty="0" smtClean="0">
                <a:solidFill>
                  <a:srgbClr val="FFFEF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+mn-lt"/>
              </a:rPr>
              <a:t>GREEN TECH </a:t>
            </a:r>
          </a:p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8000" b="1" dirty="0" smtClean="0">
                <a:solidFill>
                  <a:srgbClr val="FFFEF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+mn-lt"/>
              </a:rPr>
              <a:t>ARCHITECTURE</a:t>
            </a:r>
            <a:endParaRPr lang="zh-CN" altLang="en-US" sz="8000" b="1" dirty="0">
              <a:solidFill>
                <a:srgbClr val="FFFEF6"/>
              </a:solidFill>
              <a:latin typeface="Pretendard Medium" panose="02000603000000020004" pitchFamily="50" charset="-127"/>
              <a:ea typeface="KoPubWorld돋움체 Bold" panose="00000800000000000000" pitchFamily="2" charset="-127"/>
              <a:cs typeface="Pretendard Medium" panose="02000603000000020004" pitchFamily="50" charset="-127"/>
              <a:sym typeface="+mn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4" t="8333" r="18137" b="39706"/>
          <a:stretch/>
        </p:blipFill>
        <p:spPr>
          <a:xfrm>
            <a:off x="8382000" y="3255680"/>
            <a:ext cx="1986068" cy="1675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02066" y="965856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출처</a:t>
            </a:r>
            <a:r>
              <a:rPr lang="en-US" altLang="ko-KR" i="1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: </a:t>
            </a:r>
            <a:r>
              <a:rPr lang="ko-KR" altLang="en-US" i="1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서울 시청 홈페이지</a:t>
            </a:r>
            <a:endParaRPr lang="ko-KR" altLang="en-US" i="1" dirty="0">
              <a:solidFill>
                <a:srgbClr val="595959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grpSp>
        <p:nvGrpSpPr>
          <p:cNvPr id="15" name="그룹 1012"/>
          <p:cNvGrpSpPr/>
          <p:nvPr/>
        </p:nvGrpSpPr>
        <p:grpSpPr>
          <a:xfrm>
            <a:off x="836223" y="906401"/>
            <a:ext cx="952381" cy="71429"/>
            <a:chOff x="750344" y="913544"/>
            <a:chExt cx="952381" cy="71429"/>
          </a:xfrm>
        </p:grpSpPr>
        <p:pic>
          <p:nvPicPr>
            <p:cNvPr id="1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19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주제 선정 배경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Object 85"/>
          <p:cNvSpPr txBox="1"/>
          <p:nvPr/>
        </p:nvSpPr>
        <p:spPr>
          <a:xfrm>
            <a:off x="2564853" y="187301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목표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및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기대 효과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36223" y="2019300"/>
            <a:ext cx="6250377" cy="7562420"/>
          </a:xfrm>
          <a:prstGeom prst="roundRect">
            <a:avLst/>
          </a:prstGeom>
          <a:solidFill>
            <a:srgbClr val="FFFE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09"/>
          <a:stretch/>
        </p:blipFill>
        <p:spPr>
          <a:xfrm>
            <a:off x="639814" y="1642411"/>
            <a:ext cx="6643194" cy="91878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3" t="17852" r="8609"/>
          <a:stretch/>
        </p:blipFill>
        <p:spPr>
          <a:xfrm>
            <a:off x="2564853" y="5746346"/>
            <a:ext cx="883534" cy="38353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2" r="26835"/>
          <a:stretch/>
        </p:blipFill>
        <p:spPr>
          <a:xfrm>
            <a:off x="2206222" y="2561191"/>
            <a:ext cx="3899974" cy="388441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97" t="38919" r="-1933" b="15383"/>
          <a:stretch/>
        </p:blipFill>
        <p:spPr>
          <a:xfrm>
            <a:off x="4075711" y="6719350"/>
            <a:ext cx="533400" cy="2133601"/>
          </a:xfrm>
          <a:prstGeom prst="rect">
            <a:avLst/>
          </a:prstGeom>
        </p:spPr>
      </p:pic>
      <p:grpSp>
        <p:nvGrpSpPr>
          <p:cNvPr id="36" name="그룹 1006"/>
          <p:cNvGrpSpPr/>
          <p:nvPr/>
        </p:nvGrpSpPr>
        <p:grpSpPr>
          <a:xfrm>
            <a:off x="8470886" y="4103318"/>
            <a:ext cx="8534400" cy="2587457"/>
            <a:chOff x="4887918" y="2239702"/>
            <a:chExt cx="10688543" cy="1530599"/>
          </a:xfrm>
        </p:grpSpPr>
        <p:pic>
          <p:nvPicPr>
            <p:cNvPr id="37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7918" y="2239702"/>
              <a:ext cx="10688543" cy="1530599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9461486" y="4434888"/>
            <a:ext cx="655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건물 에너지 사용량을 줄인다면</a:t>
            </a:r>
            <a:r>
              <a:rPr lang="en-US" altLang="ko-KR" sz="4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4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4458" y="1353763"/>
            <a:ext cx="17830800" cy="8674129"/>
            <a:chOff x="24917400" y="5397046"/>
            <a:chExt cx="17830800" cy="8674129"/>
          </a:xfrm>
        </p:grpSpPr>
        <p:sp>
          <p:nvSpPr>
            <p:cNvPr id="3" name="직사각형 2"/>
            <p:cNvSpPr/>
            <p:nvPr/>
          </p:nvSpPr>
          <p:spPr>
            <a:xfrm>
              <a:off x="24917400" y="5397046"/>
              <a:ext cx="17830800" cy="8674129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4941" y="5516307"/>
              <a:ext cx="14161090" cy="8130826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0" y="1409281"/>
            <a:ext cx="17830800" cy="8674129"/>
            <a:chOff x="18667023" y="2101801"/>
            <a:chExt cx="17830800" cy="8674129"/>
          </a:xfrm>
        </p:grpSpPr>
        <p:sp>
          <p:nvSpPr>
            <p:cNvPr id="25" name="직사각형 24"/>
            <p:cNvSpPr/>
            <p:nvPr/>
          </p:nvSpPr>
          <p:spPr>
            <a:xfrm>
              <a:off x="18667023" y="2101801"/>
              <a:ext cx="17830800" cy="8674129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2191" y="3950252"/>
              <a:ext cx="16047218" cy="4990697"/>
            </a:xfrm>
            <a:prstGeom prst="rect">
              <a:avLst/>
            </a:prstGeom>
          </p:spPr>
        </p:pic>
      </p:grpSp>
      <p:cxnSp>
        <p:nvCxnSpPr>
          <p:cNvPr id="9" name="직선 연결선 8"/>
          <p:cNvCxnSpPr/>
          <p:nvPr/>
        </p:nvCxnSpPr>
        <p:spPr>
          <a:xfrm>
            <a:off x="13944600" y="5905500"/>
            <a:ext cx="30606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171723" y="6286500"/>
            <a:ext cx="21888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461486" y="8063513"/>
            <a:ext cx="4864114" cy="29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42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grpSp>
        <p:nvGrpSpPr>
          <p:cNvPr id="9" name="그룹 1012"/>
          <p:cNvGrpSpPr/>
          <p:nvPr/>
        </p:nvGrpSpPr>
        <p:grpSpPr>
          <a:xfrm>
            <a:off x="2884340" y="920687"/>
            <a:ext cx="952381" cy="71429"/>
            <a:chOff x="750344" y="913544"/>
            <a:chExt cx="952381" cy="71429"/>
          </a:xfrm>
        </p:grpSpPr>
        <p:pic>
          <p:nvPicPr>
            <p:cNvPr id="12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13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주제 선정 배경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Object 85"/>
          <p:cNvSpPr txBox="1"/>
          <p:nvPr/>
        </p:nvSpPr>
        <p:spPr>
          <a:xfrm>
            <a:off x="2564853" y="187301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목표</a:t>
            </a:r>
            <a:r>
              <a:rPr lang="en-US" altLang="ko-KR" sz="2000" dirty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및</a:t>
            </a:r>
            <a:endParaRPr lang="en-US" altLang="ko-KR" sz="2000" dirty="0" smtClean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기대 효과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8" name="그룹 1003"/>
          <p:cNvGrpSpPr/>
          <p:nvPr/>
        </p:nvGrpSpPr>
        <p:grpSpPr>
          <a:xfrm>
            <a:off x="6523810" y="2809524"/>
            <a:ext cx="5238095" cy="5238095"/>
            <a:chOff x="6523810" y="2809524"/>
            <a:chExt cx="5238095" cy="5238095"/>
          </a:xfrm>
        </p:grpSpPr>
        <p:pic>
          <p:nvPicPr>
            <p:cNvPr id="20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3810" y="2809524"/>
              <a:ext cx="5238095" cy="5238095"/>
            </a:xfrm>
            <a:prstGeom prst="rect">
              <a:avLst/>
            </a:prstGeom>
          </p:spPr>
        </p:pic>
      </p:grpSp>
      <p:grpSp>
        <p:nvGrpSpPr>
          <p:cNvPr id="21" name="그룹 1004"/>
          <p:cNvGrpSpPr/>
          <p:nvPr/>
        </p:nvGrpSpPr>
        <p:grpSpPr>
          <a:xfrm>
            <a:off x="1983428" y="6842700"/>
            <a:ext cx="6000000" cy="1429268"/>
            <a:chOff x="1983428" y="6842700"/>
            <a:chExt cx="6000000" cy="1429268"/>
          </a:xfrm>
        </p:grpSpPr>
        <p:pic>
          <p:nvPicPr>
            <p:cNvPr id="24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3428" y="6842700"/>
              <a:ext cx="6000000" cy="1429268"/>
            </a:xfrm>
            <a:prstGeom prst="rect">
              <a:avLst/>
            </a:prstGeom>
          </p:spPr>
        </p:pic>
      </p:grpSp>
      <p:grpSp>
        <p:nvGrpSpPr>
          <p:cNvPr id="27" name="그룹 1006"/>
          <p:cNvGrpSpPr/>
          <p:nvPr/>
        </p:nvGrpSpPr>
        <p:grpSpPr>
          <a:xfrm>
            <a:off x="1964381" y="2673502"/>
            <a:ext cx="6000000" cy="1429268"/>
            <a:chOff x="1964381" y="2673502"/>
            <a:chExt cx="6000000" cy="1429268"/>
          </a:xfrm>
        </p:grpSpPr>
        <p:pic>
          <p:nvPicPr>
            <p:cNvPr id="2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4381" y="2673502"/>
              <a:ext cx="6000000" cy="1429268"/>
            </a:xfrm>
            <a:prstGeom prst="rect">
              <a:avLst/>
            </a:prstGeom>
          </p:spPr>
        </p:pic>
      </p:grpSp>
      <p:grpSp>
        <p:nvGrpSpPr>
          <p:cNvPr id="31" name="그룹 1008"/>
          <p:cNvGrpSpPr/>
          <p:nvPr/>
        </p:nvGrpSpPr>
        <p:grpSpPr>
          <a:xfrm>
            <a:off x="11222236" y="4722952"/>
            <a:ext cx="6000000" cy="1429268"/>
            <a:chOff x="11222236" y="4722952"/>
            <a:chExt cx="6000000" cy="1429268"/>
          </a:xfrm>
        </p:grpSpPr>
        <p:pic>
          <p:nvPicPr>
            <p:cNvPr id="32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2236" y="4722952"/>
              <a:ext cx="6000000" cy="1429268"/>
            </a:xfrm>
            <a:prstGeom prst="rect">
              <a:avLst/>
            </a:prstGeom>
          </p:spPr>
        </p:pic>
      </p:grpSp>
      <p:sp>
        <p:nvSpPr>
          <p:cNvPr id="49" name="Object 56"/>
          <p:cNvSpPr txBox="1"/>
          <p:nvPr/>
        </p:nvSpPr>
        <p:spPr>
          <a:xfrm>
            <a:off x="7385318" y="4975921"/>
            <a:ext cx="342420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구현 목표</a:t>
            </a:r>
            <a:endParaRPr lang="en-US" sz="5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Object 61"/>
          <p:cNvSpPr txBox="1"/>
          <p:nvPr/>
        </p:nvSpPr>
        <p:spPr>
          <a:xfrm>
            <a:off x="2431022" y="2816828"/>
            <a:ext cx="401379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ko-KR" sz="2800" dirty="0">
                <a:solidFill>
                  <a:srgbClr val="3A76C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실시간 데이터 수집 및 저장</a:t>
            </a:r>
            <a:endParaRPr lang="en-US" sz="2800" dirty="0">
              <a:solidFill>
                <a:srgbClr val="3A76C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5" name="Object 62"/>
          <p:cNvSpPr txBox="1"/>
          <p:nvPr/>
        </p:nvSpPr>
        <p:spPr>
          <a:xfrm>
            <a:off x="473388" y="3483374"/>
            <a:ext cx="597142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ko-KR" sz="210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에어컨</a:t>
            </a:r>
            <a:r>
              <a:rPr lang="en-US" altLang="ko-KR" sz="210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ko-KR" sz="210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전등</a:t>
            </a:r>
            <a:r>
              <a:rPr lang="en-US" altLang="ko-KR" sz="210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ko-KR" sz="210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플러그 등의 전기 기기에서 실시간으로 사용량 데이터를 수집하고 안전하게 </a:t>
            </a:r>
            <a:r>
              <a:rPr lang="ko-KR" altLang="ko-KR" sz="210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저장</a:t>
            </a:r>
            <a:endParaRPr lang="ko-KR" altLang="ko-KR" sz="2100" dirty="0">
              <a:solidFill>
                <a:srgbClr val="595959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58" name="Object 66"/>
          <p:cNvSpPr txBox="1"/>
          <p:nvPr/>
        </p:nvSpPr>
        <p:spPr>
          <a:xfrm>
            <a:off x="312623" y="7659980"/>
            <a:ext cx="629295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fontAlgn="base" latinLnBrk="1"/>
            <a:r>
              <a:rPr lang="ko-KR" altLang="ko-KR" sz="210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수집된 데이터를 </a:t>
            </a:r>
            <a:r>
              <a:rPr lang="ko-KR" altLang="ko-KR" sz="210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분석</a:t>
            </a:r>
            <a:r>
              <a:rPr lang="en-US" altLang="ko-KR" sz="210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en-US" altLang="ko-KR" sz="210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AI </a:t>
            </a:r>
            <a:r>
              <a:rPr lang="ko-KR" altLang="ko-KR" sz="210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모델에 학습시켜 사용량을 </a:t>
            </a:r>
            <a:r>
              <a:rPr lang="ko-KR" altLang="ko-KR" sz="210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예측</a:t>
            </a:r>
            <a:r>
              <a:rPr lang="en-US" altLang="ko-KR" sz="210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 </a:t>
            </a:r>
            <a:r>
              <a:rPr lang="ko-KR" altLang="ko-KR" sz="210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사용 패턴을 분석하여 최적의 전력 소비 방법을 제안합니다</a:t>
            </a:r>
            <a:r>
              <a:rPr lang="en-US" altLang="ko-KR" sz="210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endParaRPr lang="ko-KR" altLang="ko-KR" sz="2100" dirty="0">
              <a:solidFill>
                <a:srgbClr val="595959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507763" y="7010084"/>
            <a:ext cx="401379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dirty="0" smtClean="0">
                <a:solidFill>
                  <a:srgbClr val="3A76C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및 예측</a:t>
            </a:r>
            <a:endParaRPr lang="en-US" sz="2800" dirty="0">
              <a:solidFill>
                <a:srgbClr val="3A76C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4" name="Object 61"/>
          <p:cNvSpPr txBox="1"/>
          <p:nvPr/>
        </p:nvSpPr>
        <p:spPr>
          <a:xfrm>
            <a:off x="12777078" y="4856798"/>
            <a:ext cx="401379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 smtClean="0">
                <a:solidFill>
                  <a:srgbClr val="3A76CC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웹 인터페이스 개발</a:t>
            </a:r>
            <a:endParaRPr lang="en-US" sz="2800" dirty="0">
              <a:solidFill>
                <a:srgbClr val="3A76CC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777078" y="5545037"/>
            <a:ext cx="551092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100" kern="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사용량 예측</a:t>
            </a:r>
            <a:r>
              <a:rPr lang="en-US" altLang="ko-KR" sz="2100" kern="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ko-KR" sz="2100" kern="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사용</a:t>
            </a:r>
            <a:r>
              <a:rPr lang="en-US" altLang="ko-KR" sz="2100" kern="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ko-KR" sz="2100" kern="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금액</a:t>
            </a:r>
            <a:r>
              <a:rPr lang="en-US" altLang="ko-KR" sz="2100" kern="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en-US" sz="2100" kern="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등 중요한 </a:t>
            </a:r>
            <a:r>
              <a:rPr lang="ko-KR" altLang="ko-KR" sz="2100" kern="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정보를 </a:t>
            </a:r>
            <a:r>
              <a:rPr lang="ko-KR" altLang="ko-KR" sz="2100" kern="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시각적으로 </a:t>
            </a:r>
            <a:r>
              <a:rPr lang="ko-KR" altLang="ko-KR" sz="2100" kern="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제공</a:t>
            </a:r>
            <a:r>
              <a:rPr lang="en-US" altLang="ko-KR" sz="2100" kern="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  <a:r>
              <a:rPr lang="en-US" altLang="ko-KR" sz="2100" kern="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ko-KR" altLang="ko-KR" sz="2100" kern="0" dirty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전기 기기를 원격으로 제어할 수 있는 사용자 친화적인 인터페이스를 </a:t>
            </a:r>
            <a:r>
              <a:rPr lang="ko-KR" altLang="ko-KR" sz="2100" kern="0" dirty="0" smtClean="0">
                <a:solidFill>
                  <a:srgbClr val="595959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제공</a:t>
            </a:r>
            <a:endParaRPr lang="ko-KR" altLang="en-US" sz="2100" dirty="0">
              <a:solidFill>
                <a:srgbClr val="595959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41" y="7177323"/>
            <a:ext cx="851989" cy="8519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649" y="2849935"/>
            <a:ext cx="1002771" cy="10027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4919415"/>
            <a:ext cx="1042453" cy="10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2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grpSp>
        <p:nvGrpSpPr>
          <p:cNvPr id="9" name="그룹 1012"/>
          <p:cNvGrpSpPr/>
          <p:nvPr/>
        </p:nvGrpSpPr>
        <p:grpSpPr>
          <a:xfrm>
            <a:off x="2884340" y="920687"/>
            <a:ext cx="952381" cy="71429"/>
            <a:chOff x="750344" y="913544"/>
            <a:chExt cx="952381" cy="71429"/>
          </a:xfrm>
        </p:grpSpPr>
        <p:pic>
          <p:nvPicPr>
            <p:cNvPr id="12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13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주제 선정 배경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Object 85"/>
          <p:cNvSpPr txBox="1"/>
          <p:nvPr/>
        </p:nvSpPr>
        <p:spPr>
          <a:xfrm>
            <a:off x="2564853" y="187301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목표</a:t>
            </a:r>
            <a:r>
              <a:rPr lang="en-US" altLang="ko-KR" sz="2000" dirty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및</a:t>
            </a:r>
            <a:endParaRPr lang="en-US" altLang="ko-KR" sz="2000" dirty="0" smtClean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기대 효과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3127" y="3496456"/>
            <a:ext cx="107405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8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전기</a:t>
            </a: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가스</a:t>
            </a:r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냉난방 등의 에너지 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</a:t>
            </a:r>
            <a:r>
              <a:rPr lang="ko-KR" altLang="en-US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용과 낭비 ⬇️⬇️</a:t>
            </a:r>
            <a:endParaRPr lang="en-US" altLang="ko-KR" sz="3200" dirty="0" smtClean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endParaRPr lang="en-US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r>
              <a:rPr lang="en-US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그리드와 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통합</a:t>
            </a:r>
            <a:r>
              <a:rPr lang="en-US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전력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네트워크의 안정성과 효율성을 </a:t>
            </a:r>
            <a:r>
              <a:rPr lang="ko-KR" altLang="en-US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⬆️⬆️</a:t>
            </a:r>
            <a:endParaRPr lang="en-US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endParaRPr lang="ko-KR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457200" indent="-457200" fontAlgn="base" latinLnBrk="1">
              <a:buFontTx/>
              <a:buChar char="-"/>
            </a:pPr>
            <a:r>
              <a:rPr lang="en-US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CO2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배출량을 줄임으로써 환경에 대한 부담을 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감소시키고</a:t>
            </a:r>
            <a:r>
              <a:rPr lang="en-US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r>
              <a:rPr lang="en-US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지구 온난화</a:t>
            </a:r>
            <a:r>
              <a:rPr lang="en-US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방지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</a:t>
            </a:r>
            <a:r>
              <a:rPr lang="en-US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기여</a:t>
            </a:r>
            <a:endParaRPr lang="en-US" altLang="ko-KR" sz="3200" dirty="0" smtClean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/>
            </a:r>
            <a:br>
              <a:rPr lang="en-US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문제에 대한 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인식</a:t>
            </a:r>
            <a:r>
              <a:rPr lang="en-US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⬆️⬆️</a:t>
            </a:r>
            <a:endParaRPr lang="en-US" altLang="ko-KR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 latinLnBrk="1"/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지속 </a:t>
            </a:r>
            <a:r>
              <a:rPr lang="ko-KR" altLang="ko-KR" sz="3200" dirty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가능한 에너지 사용에 대한 사회적 가치를 </a:t>
            </a:r>
            <a:r>
              <a:rPr lang="ko-KR" altLang="ko-KR" sz="32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창출</a:t>
            </a:r>
            <a:endParaRPr lang="ko-KR" altLang="en-US" sz="3200" dirty="0">
              <a:solidFill>
                <a:srgbClr val="59595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347130" y="3102751"/>
            <a:ext cx="5105400" cy="4918020"/>
          </a:xfrm>
          <a:prstGeom prst="ellipse">
            <a:avLst/>
          </a:prstGeom>
          <a:solidFill>
            <a:srgbClr val="3A7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56"/>
          <p:cNvSpPr txBox="1"/>
          <p:nvPr/>
        </p:nvSpPr>
        <p:spPr>
          <a:xfrm>
            <a:off x="2187727" y="5007763"/>
            <a:ext cx="3424206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기대 효과</a:t>
            </a:r>
            <a:endParaRPr lang="en-US" sz="6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9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7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911085" y="458879"/>
            <a:ext cx="45775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ECECE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2500" r="16667" b="40441"/>
          <a:stretch/>
        </p:blipFill>
        <p:spPr>
          <a:xfrm>
            <a:off x="11488631" y="5981700"/>
            <a:ext cx="3956577" cy="2792878"/>
          </a:xfrm>
          <a:prstGeom prst="rect">
            <a:avLst/>
          </a:prstGeom>
        </p:spPr>
      </p:pic>
      <p:grpSp>
        <p:nvGrpSpPr>
          <p:cNvPr id="11" name="그룹 1007"/>
          <p:cNvGrpSpPr/>
          <p:nvPr/>
        </p:nvGrpSpPr>
        <p:grpSpPr>
          <a:xfrm>
            <a:off x="1473938" y="3314700"/>
            <a:ext cx="9978598" cy="4038600"/>
            <a:chOff x="9414935" y="6401115"/>
            <a:chExt cx="7697896" cy="1530599"/>
          </a:xfrm>
        </p:grpSpPr>
        <p:pic>
          <p:nvPicPr>
            <p:cNvPr id="12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4935" y="6401115"/>
              <a:ext cx="7697896" cy="1530599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752600" y="2247900"/>
            <a:ext cx="630182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3A7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28700" dirty="0">
              <a:solidFill>
                <a:srgbClr val="3A76C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11085" y="4873704"/>
            <a:ext cx="533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 절차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86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8230094" y="2027767"/>
            <a:ext cx="9296400" cy="7598833"/>
          </a:xfrm>
          <a:prstGeom prst="rect">
            <a:avLst/>
          </a:prstGeom>
          <a:solidFill>
            <a:srgbClr val="3A7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5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11" name="文本框 9"/>
          <p:cNvSpPr txBox="1"/>
          <p:nvPr/>
        </p:nvSpPr>
        <p:spPr>
          <a:xfrm>
            <a:off x="762000" y="800100"/>
            <a:ext cx="4482722" cy="87716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산출물 리스트</a:t>
            </a:r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48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6"/>
          <a:stretch/>
        </p:blipFill>
        <p:spPr>
          <a:xfrm>
            <a:off x="8382000" y="2207683"/>
            <a:ext cx="8992094" cy="72386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52600" y="2040467"/>
            <a:ext cx="5181600" cy="780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</a:t>
            </a:r>
            <a:r>
              <a:rPr lang="ko-KR" altLang="en-US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계획서</a:t>
            </a:r>
            <a:endParaRPr lang="en-US" altLang="ko-KR" sz="28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요구사항 </a:t>
            </a:r>
            <a:r>
              <a:rPr lang="ko-KR" altLang="en-US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정의 목록 </a:t>
            </a:r>
            <a:endParaRPr lang="en-US" altLang="ko-KR" sz="28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03. </a:t>
            </a:r>
            <a:r>
              <a:rPr lang="ko-KR" altLang="en-US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단위업무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정의 목록 </a:t>
            </a:r>
            <a:endParaRPr lang="en-US" altLang="ko-KR" sz="28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프로세스 흐름도 </a:t>
            </a:r>
            <a:endParaRPr lang="en-US" altLang="ko-KR" sz="28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05. </a:t>
            </a:r>
            <a:r>
              <a:rPr lang="ko-KR" altLang="en-US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자료사전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8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06.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논리 </a:t>
            </a: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ERD</a:t>
            </a:r>
          </a:p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07.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물리 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ERD </a:t>
            </a:r>
            <a:endParaRPr lang="en-US" altLang="ko-KR" sz="28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08.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테이블 목록 </a:t>
            </a:r>
            <a:endParaRPr lang="en-US" altLang="ko-KR" sz="28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09.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테이블 정의서 </a:t>
            </a:r>
            <a:endParaRPr lang="en-US" altLang="ko-KR" sz="28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10. </a:t>
            </a:r>
            <a:r>
              <a:rPr lang="ko-KR" altLang="en-US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메뉴 구조도 </a:t>
            </a:r>
            <a:endParaRPr lang="en-US" altLang="ko-KR" sz="28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11. </a:t>
            </a:r>
            <a:r>
              <a:rPr lang="ko-KR" altLang="en-US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화면 정의서 </a:t>
            </a:r>
            <a:endParaRPr lang="en-US" altLang="ko-KR" sz="28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180000">
              <a:spcBef>
                <a:spcPts val="1800"/>
              </a:spcBef>
            </a:pPr>
            <a:r>
              <a:rPr lang="en-US" altLang="ko-KR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12. </a:t>
            </a:r>
            <a:r>
              <a:rPr lang="ko-KR" altLang="en-US" sz="28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기술 보고서</a:t>
            </a:r>
            <a:endParaRPr lang="ko-KR" altLang="en-US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43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401300" y="1571446"/>
            <a:ext cx="7010400" cy="2934879"/>
          </a:xfrm>
          <a:prstGeom prst="rect">
            <a:avLst/>
          </a:prstGeom>
          <a:solidFill>
            <a:srgbClr val="3A7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0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11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2" name="그룹 1012"/>
          <p:cNvGrpSpPr/>
          <p:nvPr/>
        </p:nvGrpSpPr>
        <p:grpSpPr>
          <a:xfrm>
            <a:off x="870939" y="906401"/>
            <a:ext cx="952381" cy="71429"/>
            <a:chOff x="750344" y="913544"/>
            <a:chExt cx="952381" cy="71429"/>
          </a:xfrm>
        </p:grpSpPr>
        <p:pic>
          <p:nvPicPr>
            <p:cNvPr id="13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14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1153398" y="1906137"/>
            <a:ext cx="4482722" cy="87716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선정 데이터 </a:t>
            </a:r>
            <a:endParaRPr lang="en-US" altLang="ko-KR" sz="48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5050" y="5106170"/>
            <a:ext cx="10740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8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층 별 에너지 데이터 제공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ko-KR" altLang="en-US" sz="32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5050" y="6599578"/>
            <a:ext cx="10740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800" dirty="0" smtClean="0">
                <a:solidFill>
                  <a:srgbClr val="59595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 간격 에너지 데이터 제공</a:t>
            </a:r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높은 정보량</a:t>
            </a:r>
            <a:endParaRPr lang="ko-KR" altLang="en-US" sz="32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0926" y="3798410"/>
            <a:ext cx="10740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 latinLnBrk="1">
              <a:buFont typeface="Arial" panose="020B0604020202020204" pitchFamily="34" charset="0"/>
              <a:buChar char="•"/>
            </a:pPr>
            <a:r>
              <a:rPr lang="ko-KR" altLang="en-US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태국 빌딩 에너지 데이터</a:t>
            </a:r>
            <a:endParaRPr lang="ko-KR" altLang="en-US" sz="32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0" b="31746"/>
          <a:stretch/>
        </p:blipFill>
        <p:spPr>
          <a:xfrm>
            <a:off x="10058400" y="5295900"/>
            <a:ext cx="7696200" cy="4572000"/>
          </a:xfrm>
          <a:prstGeom prst="rect">
            <a:avLst/>
          </a:prstGeom>
          <a:ln w="127000">
            <a:solidFill>
              <a:srgbClr val="3A76CC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10363200" y="5477197"/>
            <a:ext cx="1447800" cy="439757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1669078"/>
            <a:ext cx="6858000" cy="27432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050062" y="4660185"/>
            <a:ext cx="3712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5F636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태국 사무실 </a:t>
            </a:r>
            <a:r>
              <a:rPr lang="ko-KR" altLang="en-US" sz="1600" b="1" dirty="0">
                <a:solidFill>
                  <a:srgbClr val="5F636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건물의 전기 및 실내 </a:t>
            </a:r>
            <a:r>
              <a:rPr lang="ko-KR" altLang="en-US" sz="1600" b="1" dirty="0" smtClean="0">
                <a:solidFill>
                  <a:srgbClr val="5F6368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측정 데이터</a:t>
            </a:r>
            <a:endParaRPr lang="ko-KR" altLang="en-US" sz="1600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477500" y="1669079"/>
            <a:ext cx="1544718" cy="27432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3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1119170" y="2433655"/>
            <a:ext cx="4482722" cy="87716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분석</a:t>
            </a:r>
            <a:endParaRPr lang="en-US" altLang="ko-KR" sz="48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46"/>
          <a:stretch/>
        </p:blipFill>
        <p:spPr>
          <a:xfrm>
            <a:off x="7239000" y="2552700"/>
            <a:ext cx="10336712" cy="6280649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3A76CC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8" name="文本框 9"/>
          <p:cNvSpPr txBox="1"/>
          <p:nvPr/>
        </p:nvSpPr>
        <p:spPr>
          <a:xfrm>
            <a:off x="1122918" y="4457700"/>
            <a:ext cx="5013141" cy="93871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- 15</a:t>
            </a:r>
            <a:r>
              <a:rPr lang="ko-KR" altLang="en-US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 단위의 에너지 </a:t>
            </a:r>
            <a:r>
              <a:rPr lang="en-US" altLang="ko-KR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전기</a:t>
            </a:r>
            <a:r>
              <a:rPr lang="en-US" altLang="ko-KR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가스</a:t>
            </a:r>
            <a:r>
              <a:rPr lang="en-US" altLang="ko-KR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  <a:p>
            <a:r>
              <a:rPr lang="ko-KR" altLang="en-US" sz="26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사용 총량 데이터</a:t>
            </a:r>
            <a:endParaRPr lang="en-US" altLang="ko-KR" sz="26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1122918" y="5921837"/>
            <a:ext cx="5767876" cy="53860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6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en-US" altLang="ko-KR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전력 </a:t>
            </a:r>
            <a:r>
              <a:rPr lang="ko-KR" altLang="en-US" sz="26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사용량 예측 데이터</a:t>
            </a:r>
            <a:endParaRPr lang="en-US" altLang="ko-KR" sz="26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15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6" name="그룹 1012"/>
          <p:cNvGrpSpPr/>
          <p:nvPr/>
        </p:nvGrpSpPr>
        <p:grpSpPr>
          <a:xfrm>
            <a:off x="870939" y="906401"/>
            <a:ext cx="952381" cy="71429"/>
            <a:chOff x="750344" y="913544"/>
            <a:chExt cx="952381" cy="71429"/>
          </a:xfrm>
        </p:grpSpPr>
        <p:pic>
          <p:nvPicPr>
            <p:cNvPr id="19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22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文本框 9"/>
          <p:cNvSpPr txBox="1"/>
          <p:nvPr/>
        </p:nvSpPr>
        <p:spPr>
          <a:xfrm>
            <a:off x="1160393" y="7138092"/>
            <a:ext cx="5767876" cy="93871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- 2018</a:t>
            </a:r>
            <a:r>
              <a:rPr lang="ko-KR" altLang="en-US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</a:t>
            </a:r>
            <a:r>
              <a:rPr lang="en-US" altLang="ko-KR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~2019</a:t>
            </a:r>
            <a:r>
              <a:rPr lang="ko-KR" altLang="en-US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</a:t>
            </a:r>
            <a:r>
              <a:rPr lang="ko-KR" altLang="en-US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 별</a:t>
            </a:r>
            <a:r>
              <a:rPr lang="en-US" altLang="ko-KR" sz="26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단위의 </a:t>
            </a:r>
            <a:endParaRPr lang="en-US" altLang="ko-KR" sz="2600" dirty="0" smtClean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6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</a:t>
            </a:r>
            <a:r>
              <a:rPr lang="ko-KR" altLang="en-US" sz="26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기온 데이터</a:t>
            </a:r>
            <a:endParaRPr lang="en-US" altLang="ko-KR" sz="26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86600" y="2001232"/>
            <a:ext cx="6680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78787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수집 경로: </a:t>
            </a:r>
            <a:r>
              <a:rPr lang="ko-KR" altLang="en-US" dirty="0" err="1">
                <a:solidFill>
                  <a:srgbClr val="78787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kaggle</a:t>
            </a:r>
            <a:r>
              <a:rPr lang="ko-KR" altLang="en-US" dirty="0">
                <a:solidFill>
                  <a:srgbClr val="78787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CU-BEMS, </a:t>
            </a:r>
            <a:r>
              <a:rPr lang="ko-KR" altLang="en-US" dirty="0" err="1">
                <a:solidFill>
                  <a:srgbClr val="78787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smart</a:t>
            </a:r>
            <a:r>
              <a:rPr lang="ko-KR" altLang="en-US" dirty="0">
                <a:solidFill>
                  <a:srgbClr val="78787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solidFill>
                  <a:srgbClr val="78787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building</a:t>
            </a:r>
            <a:r>
              <a:rPr lang="ko-KR" altLang="en-US" dirty="0">
                <a:solidFill>
                  <a:srgbClr val="78787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solidFill>
                  <a:srgbClr val="78787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energy</a:t>
            </a:r>
            <a:r>
              <a:rPr lang="ko-KR" altLang="en-US" dirty="0">
                <a:solidFill>
                  <a:srgbClr val="78787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and IAQ </a:t>
            </a:r>
            <a:r>
              <a:rPr lang="ko-KR" altLang="en-US" dirty="0" err="1">
                <a:solidFill>
                  <a:srgbClr val="78787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</a:t>
            </a:r>
            <a:endParaRPr lang="ko-KR" altLang="en-US" dirty="0">
              <a:solidFill>
                <a:srgbClr val="78787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3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15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6" name="그룹 1012"/>
          <p:cNvGrpSpPr/>
          <p:nvPr/>
        </p:nvGrpSpPr>
        <p:grpSpPr>
          <a:xfrm>
            <a:off x="870939" y="906401"/>
            <a:ext cx="952381" cy="71429"/>
            <a:chOff x="750344" y="913544"/>
            <a:chExt cx="952381" cy="71429"/>
          </a:xfrm>
        </p:grpSpPr>
        <p:pic>
          <p:nvPicPr>
            <p:cNvPr id="19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22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935214" y="5524500"/>
            <a:ext cx="4850634" cy="1000274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- 1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 단위의 층 별</a:t>
            </a:r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전자기기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별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800" dirty="0" smtClean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에너지 사용량 </a:t>
            </a:r>
            <a:r>
              <a:rPr lang="ko-KR" altLang="en-US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</a:t>
            </a:r>
            <a:endParaRPr lang="en-US" altLang="ko-KR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46"/>
          <a:stretch/>
        </p:blipFill>
        <p:spPr>
          <a:xfrm>
            <a:off x="7969755" y="1354911"/>
            <a:ext cx="8673092" cy="3672226"/>
          </a:xfrm>
          <a:prstGeom prst="rect">
            <a:avLst/>
          </a:prstGeom>
          <a:ln w="127000">
            <a:solidFill>
              <a:srgbClr val="3A76CC"/>
            </a:solidFill>
          </a:ln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096257"/>
              </p:ext>
            </p:extLst>
          </p:nvPr>
        </p:nvGraphicFramePr>
        <p:xfrm>
          <a:off x="6934201" y="5425646"/>
          <a:ext cx="10744199" cy="4516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667">
                  <a:extLst>
                    <a:ext uri="{9D8B030D-6E8A-4147-A177-3AD203B41FA5}">
                      <a16:colId xmlns:a16="http://schemas.microsoft.com/office/drawing/2014/main" val="3644219423"/>
                    </a:ext>
                  </a:extLst>
                </a:gridCol>
                <a:gridCol w="1061694">
                  <a:extLst>
                    <a:ext uri="{9D8B030D-6E8A-4147-A177-3AD203B41FA5}">
                      <a16:colId xmlns:a16="http://schemas.microsoft.com/office/drawing/2014/main" val="1976479914"/>
                    </a:ext>
                  </a:extLst>
                </a:gridCol>
                <a:gridCol w="2476501">
                  <a:extLst>
                    <a:ext uri="{9D8B030D-6E8A-4147-A177-3AD203B41FA5}">
                      <a16:colId xmlns:a16="http://schemas.microsoft.com/office/drawing/2014/main" val="2076849908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4034812524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2027145631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2812773436"/>
                    </a:ext>
                  </a:extLst>
                </a:gridCol>
                <a:gridCol w="907099">
                  <a:extLst>
                    <a:ext uri="{9D8B030D-6E8A-4147-A177-3AD203B41FA5}">
                      <a16:colId xmlns:a16="http://schemas.microsoft.com/office/drawing/2014/main" val="165258409"/>
                    </a:ext>
                  </a:extLst>
                </a:gridCol>
                <a:gridCol w="850262">
                  <a:extLst>
                    <a:ext uri="{9D8B030D-6E8A-4147-A177-3AD203B41FA5}">
                      <a16:colId xmlns:a16="http://schemas.microsoft.com/office/drawing/2014/main" val="3097651167"/>
                    </a:ext>
                  </a:extLst>
                </a:gridCol>
              </a:tblGrid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이름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칼럼 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크기</a:t>
                      </a:r>
                      <a:r>
                        <a:rPr lang="en-US" altLang="ko-KR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KB)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구역 개수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에어컨 개수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플러그 개수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조명 개수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A7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769039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20,072/39,539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94338077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r>
                        <a:rPr lang="ko-KR" altLang="en-US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40,266/93,538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33460880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r>
                        <a:rPr lang="ko-KR" altLang="en-US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29,482/75,500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3292591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r>
                        <a:rPr lang="ko-KR" altLang="en-US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30,985/74,663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19869273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r>
                        <a:rPr lang="ko-KR" altLang="en-US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32,837/73,723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7791822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6</a:t>
                      </a:r>
                      <a:r>
                        <a:rPr lang="ko-KR" altLang="en-US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33,406/61,242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6706097"/>
                  </a:ext>
                </a:extLst>
              </a:tr>
              <a:tr h="5646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r>
                        <a:rPr lang="ko-KR" altLang="en-US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층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9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264,960/525,600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33,657/77,020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588669"/>
                  </a:ext>
                </a:extLst>
              </a:tr>
            </a:tbl>
          </a:graphicData>
        </a:graphic>
      </p:graphicFrame>
      <p:sp>
        <p:nvSpPr>
          <p:cNvPr id="13" name="文本框 9"/>
          <p:cNvSpPr txBox="1"/>
          <p:nvPr/>
        </p:nvSpPr>
        <p:spPr>
          <a:xfrm>
            <a:off x="1119170" y="2433655"/>
            <a:ext cx="4482722" cy="87716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분석</a:t>
            </a:r>
            <a:endParaRPr lang="en-US" altLang="ko-KR" sz="48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3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1000198" y="4315925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구조 확인 및 </a:t>
            </a:r>
            <a:r>
              <a:rPr lang="ko-KR" altLang="en-US" sz="2800" b="1" dirty="0" err="1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라벨링</a:t>
            </a:r>
            <a:endParaRPr lang="en-US" altLang="ko-KR" sz="28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1067296" y="5105025"/>
            <a:ext cx="5767876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프레임 구조 확인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1"/>
          <a:stretch/>
        </p:blipFill>
        <p:spPr>
          <a:xfrm>
            <a:off x="7212364" y="2019299"/>
            <a:ext cx="8686800" cy="4593251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3A76CC"/>
            </a:solidFill>
          </a:ln>
          <a:effectLst/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64" y="6464758"/>
            <a:ext cx="8686800" cy="3268171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3A76CC"/>
            </a:solidFill>
          </a:ln>
          <a:effectLst/>
        </p:spPr>
      </p:pic>
      <p:sp>
        <p:nvSpPr>
          <p:cNvPr id="19" name="文本框 9"/>
          <p:cNvSpPr txBox="1"/>
          <p:nvPr/>
        </p:nvSpPr>
        <p:spPr>
          <a:xfrm>
            <a:off x="1065534" y="6540913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이상치 제거</a:t>
            </a:r>
            <a:endParaRPr lang="en-US" altLang="ko-KR" sz="28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1004230" y="7322334"/>
            <a:ext cx="5767876" cy="124649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457200" indent="-457200">
              <a:buFontTx/>
              <a:buChar char="-"/>
            </a:pPr>
            <a:r>
              <a:rPr lang="en-US" altLang="ko-KR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Box Plot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이상치 시각화</a:t>
            </a:r>
            <a:endParaRPr lang="en-US" altLang="ko-KR" sz="2400" dirty="0" smtClean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이상치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제거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898510" y="1277522"/>
            <a:ext cx="12381995" cy="8763000"/>
            <a:chOff x="5826613" y="1240542"/>
            <a:chExt cx="12381995" cy="8763000"/>
          </a:xfrm>
        </p:grpSpPr>
        <p:sp>
          <p:nvSpPr>
            <p:cNvPr id="26" name="직사각형 25"/>
            <p:cNvSpPr/>
            <p:nvPr/>
          </p:nvSpPr>
          <p:spPr>
            <a:xfrm>
              <a:off x="5826613" y="1240542"/>
              <a:ext cx="12381995" cy="87630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7987" y="1674663"/>
              <a:ext cx="4876800" cy="39473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0" cap="rnd">
              <a:solidFill>
                <a:srgbClr val="3A76CC"/>
              </a:solidFill>
            </a:ln>
            <a:effectLst/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7987" y="5749793"/>
              <a:ext cx="4876800" cy="40272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0" cap="rnd">
              <a:solidFill>
                <a:srgbClr val="3A76CC"/>
              </a:solidFill>
            </a:ln>
            <a:effectLst/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5749793"/>
              <a:ext cx="6598039" cy="29788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0" cap="rnd">
              <a:solidFill>
                <a:srgbClr val="3A76CC"/>
              </a:solidFill>
            </a:ln>
            <a:effectLst/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2767322"/>
              <a:ext cx="6598039" cy="28547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0" cap="rnd">
              <a:solidFill>
                <a:srgbClr val="3A76CC"/>
              </a:solidFill>
            </a:ln>
            <a:effectLst/>
          </p:spPr>
        </p:pic>
      </p:grpSp>
      <p:sp>
        <p:nvSpPr>
          <p:cNvPr id="38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9" name="그룹 1012"/>
          <p:cNvGrpSpPr/>
          <p:nvPr/>
        </p:nvGrpSpPr>
        <p:grpSpPr>
          <a:xfrm>
            <a:off x="870939" y="906401"/>
            <a:ext cx="952381" cy="71429"/>
            <a:chOff x="750344" y="913544"/>
            <a:chExt cx="952381" cy="71429"/>
          </a:xfrm>
        </p:grpSpPr>
        <p:pic>
          <p:nvPicPr>
            <p:cNvPr id="40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41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2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1119170" y="2433655"/>
            <a:ext cx="4657792" cy="87716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  <a:r>
              <a:rPr lang="en-US" altLang="ko-KR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 </a:t>
            </a:r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전처리</a:t>
            </a:r>
            <a:endParaRPr lang="en-US" altLang="ko-KR" sz="48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75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182305" y="4654719"/>
            <a:ext cx="5837495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24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시간대 별 에너지 사용량 시각화</a:t>
            </a:r>
            <a:endParaRPr lang="en-US" altLang="ko-KR" sz="24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06" y="1313686"/>
            <a:ext cx="5641555" cy="4693821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3A76CC"/>
            </a:solidFill>
          </a:ln>
          <a:effectLst/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1313686"/>
            <a:ext cx="5181600" cy="4487101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3A76CC"/>
            </a:solidFill>
          </a:ln>
          <a:effectLst/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5981700"/>
            <a:ext cx="5200650" cy="3911104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3A76CC"/>
            </a:solidFill>
          </a:ln>
          <a:effectLst/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306" y="6007507"/>
            <a:ext cx="5641555" cy="3885297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rnd">
            <a:solidFill>
              <a:srgbClr val="3A76CC"/>
            </a:solidFill>
          </a:ln>
          <a:effectLst/>
        </p:spPr>
      </p:pic>
      <p:grpSp>
        <p:nvGrpSpPr>
          <p:cNvPr id="32" name="그룹 31"/>
          <p:cNvGrpSpPr/>
          <p:nvPr/>
        </p:nvGrpSpPr>
        <p:grpSpPr>
          <a:xfrm>
            <a:off x="6477000" y="992117"/>
            <a:ext cx="11627722" cy="9104383"/>
            <a:chOff x="6279278" y="992117"/>
            <a:chExt cx="11627722" cy="9104383"/>
          </a:xfrm>
        </p:grpSpPr>
        <p:sp>
          <p:nvSpPr>
            <p:cNvPr id="33" name="직사각형 32"/>
            <p:cNvSpPr/>
            <p:nvPr/>
          </p:nvSpPr>
          <p:spPr>
            <a:xfrm>
              <a:off x="6279278" y="992117"/>
              <a:ext cx="11627722" cy="9104383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5467511"/>
              <a:ext cx="8991600" cy="4394395"/>
            </a:xfrm>
            <a:prstGeom prst="rect">
              <a:avLst/>
            </a:prstGeom>
            <a:ln w="127000">
              <a:solidFill>
                <a:srgbClr val="3A76CC"/>
              </a:solidFill>
            </a:ln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1314450"/>
              <a:ext cx="8991600" cy="4011656"/>
            </a:xfrm>
            <a:prstGeom prst="rect">
              <a:avLst/>
            </a:prstGeom>
            <a:ln w="127000">
              <a:solidFill>
                <a:srgbClr val="3A76CC"/>
              </a:solidFill>
            </a:ln>
          </p:spPr>
        </p:pic>
      </p:grpSp>
      <p:sp>
        <p:nvSpPr>
          <p:cNvPr id="36" name="文本框 9"/>
          <p:cNvSpPr txBox="1"/>
          <p:nvPr/>
        </p:nvSpPr>
        <p:spPr>
          <a:xfrm>
            <a:off x="34489" y="5702549"/>
            <a:ext cx="5837495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24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요일 별 에너지 사용량 시각화</a:t>
            </a:r>
            <a:endParaRPr lang="en-US" altLang="ko-KR" sz="24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7" name="文本框 9"/>
          <p:cNvSpPr txBox="1"/>
          <p:nvPr/>
        </p:nvSpPr>
        <p:spPr>
          <a:xfrm>
            <a:off x="252258" y="6747261"/>
            <a:ext cx="5837495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24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시간</a:t>
            </a:r>
            <a:r>
              <a:rPr lang="en-US" altLang="ko-KR" sz="24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층 별 에너지 사용량 시각화</a:t>
            </a:r>
            <a:endParaRPr lang="en-US" altLang="ko-KR" sz="24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8" name="文本框 9"/>
          <p:cNvSpPr txBox="1"/>
          <p:nvPr/>
        </p:nvSpPr>
        <p:spPr>
          <a:xfrm>
            <a:off x="590951" y="7803125"/>
            <a:ext cx="5837495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24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시간 별 건물 전체 에너지 사용량 시각화</a:t>
            </a:r>
            <a:endParaRPr lang="en-US" altLang="ko-KR" sz="24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6660278" y="1182617"/>
            <a:ext cx="11627722" cy="9104383"/>
            <a:chOff x="6660278" y="1182617"/>
            <a:chExt cx="11627722" cy="9104383"/>
          </a:xfrm>
        </p:grpSpPr>
        <p:sp>
          <p:nvSpPr>
            <p:cNvPr id="40" name="직사각형 39"/>
            <p:cNvSpPr/>
            <p:nvPr/>
          </p:nvSpPr>
          <p:spPr>
            <a:xfrm>
              <a:off x="6660278" y="1182617"/>
              <a:ext cx="11627722" cy="9104383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608" y="5319476"/>
              <a:ext cx="9873059" cy="4709177"/>
            </a:xfrm>
            <a:prstGeom prst="rect">
              <a:avLst/>
            </a:prstGeom>
            <a:ln w="127000">
              <a:solidFill>
                <a:srgbClr val="3A76CC"/>
              </a:solidFill>
            </a:ln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609" y="1201667"/>
              <a:ext cx="9873059" cy="3960883"/>
            </a:xfrm>
            <a:prstGeom prst="rect">
              <a:avLst/>
            </a:prstGeom>
            <a:ln w="127000">
              <a:solidFill>
                <a:srgbClr val="3A76CC"/>
              </a:solidFill>
            </a:ln>
          </p:spPr>
        </p:pic>
      </p:grpSp>
      <p:sp>
        <p:nvSpPr>
          <p:cNvPr id="28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9" name="그룹 1012"/>
          <p:cNvGrpSpPr/>
          <p:nvPr/>
        </p:nvGrpSpPr>
        <p:grpSpPr>
          <a:xfrm>
            <a:off x="870939" y="906401"/>
            <a:ext cx="952381" cy="71429"/>
            <a:chOff x="750344" y="913544"/>
            <a:chExt cx="952381" cy="71429"/>
          </a:xfrm>
        </p:grpSpPr>
        <p:pic>
          <p:nvPicPr>
            <p:cNvPr id="30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31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8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3" name="文本框 9"/>
          <p:cNvSpPr txBox="1"/>
          <p:nvPr/>
        </p:nvSpPr>
        <p:spPr>
          <a:xfrm>
            <a:off x="1119170" y="2433655"/>
            <a:ext cx="4482722" cy="87716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시각화</a:t>
            </a:r>
            <a:endParaRPr lang="en-US" altLang="ko-KR" sz="48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1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7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970" y="5120516"/>
            <a:ext cx="18344970" cy="14286"/>
            <a:chOff x="27373" y="5135714"/>
            <a:chExt cx="18344970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5135714"/>
              <a:ext cx="1834497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06114" y="5096781"/>
            <a:ext cx="1428571" cy="71429"/>
            <a:chOff x="2419165" y="5107143"/>
            <a:chExt cx="1428571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165" y="5107143"/>
              <a:ext cx="1428571" cy="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85196" y="5091945"/>
            <a:ext cx="1428571" cy="71429"/>
            <a:chOff x="4822927" y="5107143"/>
            <a:chExt cx="1428571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2927" y="5107143"/>
              <a:ext cx="1428571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83394" y="5096781"/>
            <a:ext cx="1428571" cy="71429"/>
            <a:chOff x="7226690" y="5107143"/>
            <a:chExt cx="1428571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6690" y="5107143"/>
              <a:ext cx="1428571" cy="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911085" y="458879"/>
            <a:ext cx="45775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ECECE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52905" y="3642486"/>
            <a:ext cx="213496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 smtClean="0">
                <a:solidFill>
                  <a:srgbClr val="ECECEC"/>
                </a:solidFill>
                <a:latin typeface="Pretendard SemiBold" pitchFamily="34" charset="0"/>
                <a:cs typeface="Pretendard SemiBold" pitchFamily="34" charset="0"/>
              </a:rPr>
              <a:t>01</a:t>
            </a:r>
            <a:endParaRPr lang="en-US" sz="2000" dirty="0"/>
          </a:p>
        </p:txBody>
      </p:sp>
      <p:sp>
        <p:nvSpPr>
          <p:cNvPr id="30" name="Object 30"/>
          <p:cNvSpPr txBox="1"/>
          <p:nvPr/>
        </p:nvSpPr>
        <p:spPr>
          <a:xfrm>
            <a:off x="8031996" y="3636634"/>
            <a:ext cx="213496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 smtClean="0">
                <a:solidFill>
                  <a:srgbClr val="ECECEC"/>
                </a:solidFill>
                <a:latin typeface="Pretendard SemiBold" pitchFamily="34" charset="0"/>
                <a:cs typeface="Pretendard SemiBold" pitchFamily="34" charset="0"/>
              </a:rPr>
              <a:t>02</a:t>
            </a:r>
            <a:endParaRPr lang="en-US" sz="2000" dirty="0"/>
          </a:p>
        </p:txBody>
      </p:sp>
      <p:sp>
        <p:nvSpPr>
          <p:cNvPr id="31" name="Object 31"/>
          <p:cNvSpPr txBox="1"/>
          <p:nvPr/>
        </p:nvSpPr>
        <p:spPr>
          <a:xfrm>
            <a:off x="13030193" y="3636634"/>
            <a:ext cx="213496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 smtClean="0">
                <a:solidFill>
                  <a:srgbClr val="ECECEC"/>
                </a:solidFill>
                <a:latin typeface="Pretendard SemiBold" pitchFamily="34" charset="0"/>
                <a:cs typeface="Pretendard SemiBold" pitchFamily="34" charset="0"/>
              </a:rPr>
              <a:t>03</a:t>
            </a:r>
            <a:endParaRPr lang="en-US" sz="2000" dirty="0"/>
          </a:p>
        </p:txBody>
      </p:sp>
      <p:sp>
        <p:nvSpPr>
          <p:cNvPr id="35" name="Object 35"/>
          <p:cNvSpPr txBox="1"/>
          <p:nvPr/>
        </p:nvSpPr>
        <p:spPr>
          <a:xfrm>
            <a:off x="2773468" y="5355284"/>
            <a:ext cx="24680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FFFEF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소개</a:t>
            </a:r>
            <a:endParaRPr lang="en-US" sz="4400" dirty="0">
              <a:solidFill>
                <a:srgbClr val="FFFEF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18563" y="5355284"/>
            <a:ext cx="24680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-100" dirty="0" smtClean="0">
                <a:solidFill>
                  <a:srgbClr val="FFFEF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개요</a:t>
            </a:r>
            <a:endParaRPr lang="en-US" sz="3200" dirty="0">
              <a:solidFill>
                <a:srgbClr val="FFFEF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863659" y="5355284"/>
            <a:ext cx="2468034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FFFEF6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수행 절차</a:t>
            </a:r>
            <a:endParaRPr lang="en-US" sz="4400" dirty="0">
              <a:solidFill>
                <a:srgbClr val="FFFEF6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80506" y="6330009"/>
            <a:ext cx="2106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1-1. </a:t>
            </a:r>
            <a:r>
              <a:rPr lang="ko-KR" altLang="en-US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팀원 소개</a:t>
            </a:r>
            <a:endParaRPr lang="en-US" altLang="ko-KR" sz="2000" dirty="0" smtClean="0">
              <a:solidFill>
                <a:schemeClr val="bg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1-2. </a:t>
            </a:r>
            <a:r>
              <a:rPr lang="ko-KR" altLang="en-US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방법론</a:t>
            </a:r>
            <a:endParaRPr lang="en-US" altLang="ko-KR" sz="2000" dirty="0" smtClean="0">
              <a:solidFill>
                <a:schemeClr val="bg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1-3. </a:t>
            </a:r>
            <a:r>
              <a:rPr lang="ko-KR" altLang="en-US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협업 툴</a:t>
            </a:r>
            <a:endParaRPr lang="en-US" altLang="ko-KR" sz="2000" dirty="0" smtClean="0">
              <a:solidFill>
                <a:schemeClr val="bg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1-4. </a:t>
            </a:r>
            <a:r>
              <a:rPr lang="ko-KR" altLang="en-US" sz="2000" dirty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</a:t>
            </a:r>
            <a:r>
              <a:rPr lang="ko-KR" altLang="en-US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환경</a:t>
            </a:r>
            <a:endParaRPr lang="en-US" altLang="ko-KR" sz="2000" dirty="0">
              <a:solidFill>
                <a:schemeClr val="bg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42512" y="6330009"/>
            <a:ext cx="2912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en-US" altLang="ko-KR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-1. </a:t>
            </a:r>
            <a:r>
              <a:rPr lang="ko-KR" altLang="en-US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주제 선정 배경</a:t>
            </a:r>
            <a:endParaRPr lang="en-US" altLang="ko-KR" sz="2000" dirty="0" smtClean="0">
              <a:solidFill>
                <a:schemeClr val="bg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2-2. </a:t>
            </a:r>
            <a:r>
              <a:rPr lang="ko-KR" altLang="en-US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목표 </a:t>
            </a:r>
            <a:r>
              <a:rPr lang="ko-KR" altLang="en-US" sz="2000" dirty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및</a:t>
            </a:r>
            <a:r>
              <a:rPr lang="ko-KR" altLang="en-US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기대효과</a:t>
            </a:r>
            <a:endParaRPr lang="en-US" altLang="ko-KR" sz="2000" dirty="0" smtClean="0">
              <a:solidFill>
                <a:schemeClr val="bg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60553" y="6330009"/>
            <a:ext cx="3702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3-1. </a:t>
            </a:r>
            <a:r>
              <a:rPr lang="ko-KR" altLang="en-US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</a:t>
            </a:r>
            <a:endParaRPr lang="en-US" altLang="ko-KR" sz="2000" dirty="0" smtClean="0">
              <a:solidFill>
                <a:schemeClr val="bg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3-2. </a:t>
            </a:r>
            <a:r>
              <a:rPr lang="ko-KR" altLang="en-US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화면 정의 및 주요 기능</a:t>
            </a:r>
            <a:endParaRPr lang="en-US" altLang="ko-KR" sz="2000" dirty="0">
              <a:solidFill>
                <a:schemeClr val="bg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3-3. </a:t>
            </a:r>
            <a:r>
              <a:rPr lang="ko-KR" altLang="en-US" sz="2000" dirty="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일정</a:t>
            </a:r>
            <a:endParaRPr lang="en-US" altLang="ko-KR" sz="2000" dirty="0" smtClean="0">
              <a:solidFill>
                <a:schemeClr val="bg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7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5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6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7" name="그룹 1012"/>
          <p:cNvGrpSpPr/>
          <p:nvPr/>
        </p:nvGrpSpPr>
        <p:grpSpPr>
          <a:xfrm>
            <a:off x="870939" y="906401"/>
            <a:ext cx="952381" cy="71429"/>
            <a:chOff x="750344" y="913544"/>
            <a:chExt cx="952381" cy="71429"/>
          </a:xfrm>
        </p:grpSpPr>
        <p:pic>
          <p:nvPicPr>
            <p:cNvPr id="8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9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696115" y="4817073"/>
            <a:ext cx="7771791" cy="4501067"/>
          </a:xfrm>
          <a:prstGeom prst="rect">
            <a:avLst/>
          </a:prstGeom>
          <a:solidFill>
            <a:srgbClr val="3F7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그림 13" descr="텍스트, 스크린샷, 사각형, 직사각형이(가) 표시된 사진&#10;&#10;자동 생성된 설명"/>
          <p:cNvPicPr/>
          <p:nvPr/>
        </p:nvPicPr>
        <p:blipFill>
          <a:blip r:embed="rId4"/>
          <a:stretch>
            <a:fillRect/>
          </a:stretch>
        </p:blipFill>
        <p:spPr>
          <a:xfrm>
            <a:off x="9829799" y="4934413"/>
            <a:ext cx="7543800" cy="431703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696117" y="1298240"/>
            <a:ext cx="7769348" cy="3419876"/>
          </a:xfrm>
          <a:prstGeom prst="rect">
            <a:avLst/>
          </a:prstGeom>
          <a:solidFill>
            <a:srgbClr val="3F7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폰트, 번호이(가) 표시된 사진&#10;&#10;자동 생성된 설명"/>
          <p:cNvPicPr/>
          <p:nvPr/>
        </p:nvPicPr>
        <p:blipFill>
          <a:blip r:embed="rId5"/>
          <a:stretch>
            <a:fillRect/>
          </a:stretch>
        </p:blipFill>
        <p:spPr>
          <a:xfrm>
            <a:off x="9829800" y="1411444"/>
            <a:ext cx="7543799" cy="3198656"/>
          </a:xfrm>
          <a:prstGeom prst="rect">
            <a:avLst/>
          </a:prstGeom>
        </p:spPr>
      </p:pic>
      <p:sp>
        <p:nvSpPr>
          <p:cNvPr id="22" name="文本框 9"/>
          <p:cNvSpPr txBox="1"/>
          <p:nvPr/>
        </p:nvSpPr>
        <p:spPr>
          <a:xfrm>
            <a:off x="1118754" y="3979158"/>
            <a:ext cx="5013141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선정 </a:t>
            </a:r>
            <a:r>
              <a:rPr lang="en-US" altLang="ko-KR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(1)</a:t>
            </a:r>
            <a:r>
              <a:rPr lang="ko-KR" altLang="en-US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32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525000" y="9435480"/>
            <a:ext cx="91544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참고 논문 </a:t>
            </a:r>
            <a:r>
              <a:rPr lang="en-US" altLang="ko-KR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 [</a:t>
            </a:r>
            <a:r>
              <a:rPr lang="ko-KR" altLang="ko-KR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빌딩 및 공동주택 에너지 </a:t>
            </a:r>
            <a:r>
              <a:rPr lang="ko-KR" altLang="ko-KR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lang="en-US" altLang="ko-KR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ko-KR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절감을 </a:t>
            </a:r>
            <a:r>
              <a:rPr lang="ko-KR" altLang="ko-KR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위한 </a:t>
            </a:r>
            <a:r>
              <a:rPr lang="ko-KR" altLang="ko-KR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날씨 정보를 고려한 기계 학습 기반의 </a:t>
            </a:r>
            <a:r>
              <a:rPr lang="ko-KR" altLang="ko-KR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예측</a:t>
            </a:r>
            <a:r>
              <a:rPr lang="en-US" altLang="ko-KR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  <a:endParaRPr lang="ko-KR" altLang="en-US" sz="1600" b="1" i="1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文本框 9"/>
          <p:cNvSpPr txBox="1"/>
          <p:nvPr/>
        </p:nvSpPr>
        <p:spPr>
          <a:xfrm>
            <a:off x="1566191" y="4941411"/>
            <a:ext cx="6333715" cy="553998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날씨 정보를 고려한 에너지 예측 </a:t>
            </a:r>
            <a:r>
              <a:rPr lang="en-US" altLang="ko-KR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공조 방식</a:t>
            </a:r>
            <a:r>
              <a:rPr lang="en-US" altLang="ko-KR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en-US" altLang="ko-KR" sz="27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1566192" y="5875122"/>
            <a:ext cx="5767876" cy="553998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날씨 데이터 </a:t>
            </a:r>
            <a:r>
              <a:rPr lang="ko-KR" altLang="en-US" sz="2700" dirty="0" err="1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크롤링</a:t>
            </a:r>
            <a:r>
              <a:rPr lang="ko-KR" altLang="en-US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7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1600058" y="6852463"/>
            <a:ext cx="5767876" cy="553998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LSTM</a:t>
            </a:r>
            <a:r>
              <a:rPr lang="ko-KR" altLang="en-US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으로 </a:t>
            </a:r>
            <a:r>
              <a:rPr lang="ko-KR" altLang="en-US" sz="2700" dirty="0" err="1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결측치</a:t>
            </a:r>
            <a:r>
              <a:rPr lang="ko-KR" altLang="en-US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처리  </a:t>
            </a:r>
            <a:endParaRPr lang="en-US" altLang="ko-KR" sz="27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1638158" y="7829804"/>
            <a:ext cx="6576124" cy="553998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태국 데이터의 특수성 </a:t>
            </a:r>
            <a:r>
              <a:rPr lang="en-US" altLang="ko-KR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 </a:t>
            </a:r>
            <a:r>
              <a:rPr lang="ko-KR" altLang="en-US" sz="27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상관관계가 낮음</a:t>
            </a:r>
            <a:endParaRPr lang="en-US" altLang="ko-KR" sz="27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1119170" y="2433655"/>
            <a:ext cx="4482722" cy="87716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</a:t>
            </a:r>
            <a:r>
              <a:rPr lang="en-US" altLang="ko-KR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 </a:t>
            </a:r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모델링</a:t>
            </a:r>
            <a:endParaRPr lang="en-US" altLang="ko-KR" sz="48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31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5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6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7" name="그룹 1012"/>
          <p:cNvGrpSpPr/>
          <p:nvPr/>
        </p:nvGrpSpPr>
        <p:grpSpPr>
          <a:xfrm>
            <a:off x="870939" y="906401"/>
            <a:ext cx="952381" cy="71429"/>
            <a:chOff x="750344" y="913544"/>
            <a:chExt cx="952381" cy="71429"/>
          </a:xfrm>
        </p:grpSpPr>
        <p:pic>
          <p:nvPicPr>
            <p:cNvPr id="8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9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1142616" y="3631437"/>
            <a:ext cx="5013141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선정 </a:t>
            </a:r>
            <a:r>
              <a:rPr lang="en-US" altLang="ko-KR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(2)</a:t>
            </a:r>
            <a:r>
              <a:rPr lang="ko-KR" altLang="en-US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32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文本框 9"/>
          <p:cNvSpPr txBox="1"/>
          <p:nvPr/>
        </p:nvSpPr>
        <p:spPr>
          <a:xfrm>
            <a:off x="1717275" y="4326728"/>
            <a:ext cx="6333715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Fb Prophet </a:t>
            </a:r>
            <a:r>
              <a:rPr lang="ko-KR" altLang="en-US" sz="32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</a:t>
            </a:r>
            <a:r>
              <a:rPr lang="en-US" altLang="ko-KR" sz="32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32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284636" y="8554781"/>
            <a:ext cx="3355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참조 논문 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: Forecasting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at 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Scale]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文本框 9"/>
          <p:cNvSpPr txBox="1"/>
          <p:nvPr/>
        </p:nvSpPr>
        <p:spPr>
          <a:xfrm>
            <a:off x="2437747" y="5208069"/>
            <a:ext cx="3166858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유연한 모델 구조</a:t>
            </a:r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2437747" y="5780249"/>
            <a:ext cx="4190619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휴일에 따른 변동성 반영</a:t>
            </a:r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2475847" y="6352430"/>
            <a:ext cx="4190619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효과적인 계절성 모델링</a:t>
            </a:r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909735" y="2219556"/>
            <a:ext cx="7549276" cy="6121126"/>
          </a:xfrm>
          <a:prstGeom prst="rect">
            <a:avLst/>
          </a:prstGeom>
          <a:solidFill>
            <a:srgbClr val="3F7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1" name="그림 20" descr="텍스트, 폰트, 화이트, 스크린샷이(가) 표시된 사진&#10;&#10;자동 생성된 설명"/>
          <p:cNvPicPr/>
          <p:nvPr/>
        </p:nvPicPr>
        <p:blipFill>
          <a:blip r:embed="rId4"/>
          <a:stretch>
            <a:fillRect/>
          </a:stretch>
        </p:blipFill>
        <p:spPr>
          <a:xfrm>
            <a:off x="10074836" y="2433655"/>
            <a:ext cx="7180385" cy="1700162"/>
          </a:xfrm>
          <a:prstGeom prst="rect">
            <a:avLst/>
          </a:prstGeom>
        </p:spPr>
      </p:pic>
      <p:pic>
        <p:nvPicPr>
          <p:cNvPr id="23" name="그림 22" descr="텍스트, 폰트, 라인, 스크린샷이(가) 표시된 사진&#10;&#10;자동 생성된 설명"/>
          <p:cNvPicPr/>
          <p:nvPr/>
        </p:nvPicPr>
        <p:blipFill>
          <a:blip r:embed="rId5"/>
          <a:stretch>
            <a:fillRect/>
          </a:stretch>
        </p:blipFill>
        <p:spPr>
          <a:xfrm>
            <a:off x="10074836" y="4253226"/>
            <a:ext cx="7200310" cy="1845110"/>
          </a:xfrm>
          <a:prstGeom prst="rect">
            <a:avLst/>
          </a:prstGeom>
        </p:spPr>
      </p:pic>
      <p:pic>
        <p:nvPicPr>
          <p:cNvPr id="24" name="그림 23" descr="텍스트, 폰트, 라인, 화이트이(가) 표시된 사진&#10;&#10;자동 생성된 설명"/>
          <p:cNvPicPr/>
          <p:nvPr/>
        </p:nvPicPr>
        <p:blipFill>
          <a:blip r:embed="rId6"/>
          <a:stretch>
            <a:fillRect/>
          </a:stretch>
        </p:blipFill>
        <p:spPr>
          <a:xfrm>
            <a:off x="10074836" y="6249878"/>
            <a:ext cx="7200310" cy="1971395"/>
          </a:xfrm>
          <a:prstGeom prst="rect">
            <a:avLst/>
          </a:prstGeom>
        </p:spPr>
      </p:pic>
      <p:sp>
        <p:nvSpPr>
          <p:cNvPr id="29" name="文本框 9"/>
          <p:cNvSpPr txBox="1"/>
          <p:nvPr/>
        </p:nvSpPr>
        <p:spPr>
          <a:xfrm>
            <a:off x="1142616" y="7191457"/>
            <a:ext cx="5013141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특성 </a:t>
            </a:r>
            <a:endParaRPr lang="en-US" altLang="ko-KR" sz="32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1947234" y="7822399"/>
            <a:ext cx="6333715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Prophet </a:t>
            </a:r>
            <a:r>
              <a:rPr lang="ko-KR" altLang="en-US" sz="32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모형</a:t>
            </a:r>
            <a:r>
              <a:rPr lang="en-US" altLang="ko-KR" sz="32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32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文本框 9"/>
          <p:cNvSpPr txBox="1"/>
          <p:nvPr/>
        </p:nvSpPr>
        <p:spPr>
          <a:xfrm>
            <a:off x="2390055" y="8644978"/>
            <a:ext cx="7531403" cy="87716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트렌드</a:t>
            </a:r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(growth) , 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계절성</a:t>
            </a:r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(seasonality)</a:t>
            </a:r>
          </a:p>
          <a:p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, 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휴일</a:t>
            </a:r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(holidays)</a:t>
            </a:r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文本框 9"/>
          <p:cNvSpPr txBox="1"/>
          <p:nvPr/>
        </p:nvSpPr>
        <p:spPr>
          <a:xfrm>
            <a:off x="1119170" y="2433655"/>
            <a:ext cx="4482722" cy="87716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</a:t>
            </a:r>
            <a:r>
              <a:rPr lang="en-US" altLang="ko-KR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 </a:t>
            </a:r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모델링</a:t>
            </a:r>
            <a:endParaRPr lang="en-US" altLang="ko-KR" sz="48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4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0439400" y="4102992"/>
            <a:ext cx="7447674" cy="5993508"/>
          </a:xfrm>
          <a:prstGeom prst="rect">
            <a:avLst/>
          </a:prstGeom>
          <a:solidFill>
            <a:srgbClr val="3F7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5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6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7" name="그룹 1012"/>
          <p:cNvGrpSpPr/>
          <p:nvPr/>
        </p:nvGrpSpPr>
        <p:grpSpPr>
          <a:xfrm>
            <a:off x="870939" y="906401"/>
            <a:ext cx="952381" cy="71429"/>
            <a:chOff x="750344" y="913544"/>
            <a:chExt cx="952381" cy="71429"/>
          </a:xfrm>
        </p:grpSpPr>
        <p:pic>
          <p:nvPicPr>
            <p:cNvPr id="8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9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398562" y="1220969"/>
            <a:ext cx="7501212" cy="2329702"/>
          </a:xfrm>
          <a:prstGeom prst="rect">
            <a:avLst/>
          </a:prstGeom>
          <a:solidFill>
            <a:srgbClr val="3F7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7" name="그림 26" descr="폰트, 텍스트, 화이트, 친필이(가) 표시된 사진&#10;&#10;자동 생성된 설명"/>
          <p:cNvPicPr/>
          <p:nvPr/>
        </p:nvPicPr>
        <p:blipFill>
          <a:blip r:embed="rId5"/>
          <a:stretch>
            <a:fillRect/>
          </a:stretch>
        </p:blipFill>
        <p:spPr>
          <a:xfrm>
            <a:off x="10550961" y="1357120"/>
            <a:ext cx="7218170" cy="20574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2944452" y="3642837"/>
            <a:ext cx="2459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세부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파라미터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내부동작</a:t>
            </a:r>
            <a:r>
              <a:rPr lang="ko-KR" altLang="en-US" sz="1600" b="1" dirty="0" smtClean="0">
                <a:solidFill>
                  <a:schemeClr val="bg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공식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1033841" y="4257927"/>
            <a:ext cx="5013141" cy="630942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32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특성 </a:t>
            </a:r>
            <a:endParaRPr lang="en-US" altLang="ko-KR" sz="32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1431308" y="5359275"/>
            <a:ext cx="7531403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 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연도</a:t>
            </a:r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주간 추세</a:t>
            </a:r>
            <a:r>
              <a:rPr lang="en-US" altLang="ko-KR" sz="2400" b="1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일간 변화에 대한 </a:t>
            </a:r>
            <a:r>
              <a:rPr lang="ko-KR" altLang="en-US" sz="2400" b="1" dirty="0" err="1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파라미터를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가짐 </a:t>
            </a:r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3" name="그림 32" descr="텍스트, 라인, 도표, 그래프이(가) 표시된 사진&#10;&#10;자동 생성된 설명"/>
          <p:cNvPicPr/>
          <p:nvPr/>
        </p:nvPicPr>
        <p:blipFill>
          <a:blip r:embed="rId6"/>
          <a:stretch>
            <a:fillRect/>
          </a:stretch>
        </p:blipFill>
        <p:spPr>
          <a:xfrm>
            <a:off x="10578184" y="4257927"/>
            <a:ext cx="7164632" cy="3468237"/>
          </a:xfrm>
          <a:prstGeom prst="rect">
            <a:avLst/>
          </a:prstGeom>
        </p:spPr>
      </p:pic>
      <p:pic>
        <p:nvPicPr>
          <p:cNvPr id="35" name="그림 34" descr="라인, 그래프, 스크린샷, 텍스트이(가) 표시된 사진&#10;&#10;자동 생성된 설명"/>
          <p:cNvPicPr/>
          <p:nvPr/>
        </p:nvPicPr>
        <p:blipFill>
          <a:blip r:embed="rId7"/>
          <a:stretch>
            <a:fillRect/>
          </a:stretch>
        </p:blipFill>
        <p:spPr>
          <a:xfrm>
            <a:off x="10591800" y="7878415"/>
            <a:ext cx="7164632" cy="2065685"/>
          </a:xfrm>
          <a:prstGeom prst="rect">
            <a:avLst/>
          </a:prstGeom>
        </p:spPr>
      </p:pic>
      <p:sp>
        <p:nvSpPr>
          <p:cNvPr id="37" name="文本框 9"/>
          <p:cNvSpPr txBox="1"/>
          <p:nvPr/>
        </p:nvSpPr>
        <p:spPr>
          <a:xfrm>
            <a:off x="1431308" y="6397248"/>
            <a:ext cx="7531403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 Prophet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결과 주</a:t>
            </a:r>
            <a:r>
              <a:rPr lang="en-US" altLang="ko-KR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 단위 주기성 포착 가능</a:t>
            </a:r>
            <a:endParaRPr lang="en-US" altLang="ko-KR" sz="2400" b="1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1119170" y="2433655"/>
            <a:ext cx="4482722" cy="87716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</a:t>
            </a:r>
            <a:r>
              <a:rPr lang="en-US" altLang="ko-KR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 </a:t>
            </a:r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모델링</a:t>
            </a:r>
            <a:endParaRPr lang="en-US" altLang="ko-KR" sz="48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61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/>
          <p:cNvSpPr txBox="1"/>
          <p:nvPr/>
        </p:nvSpPr>
        <p:spPr>
          <a:xfrm>
            <a:off x="1381485" y="3991658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전처리 및 학습</a:t>
            </a:r>
            <a:r>
              <a:rPr lang="en-US" altLang="ko-KR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28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1438435" y="4590496"/>
            <a:ext cx="3649202" cy="877163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342900" indent="-342900">
              <a:buFontTx/>
              <a:buChar char="-"/>
            </a:pPr>
            <a:r>
              <a:rPr lang="ko-KR" altLang="en-US" sz="2400" dirty="0" err="1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라벨링</a:t>
            </a:r>
            <a:r>
              <a:rPr lang="en-US" altLang="ko-KR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이상치 제거</a:t>
            </a:r>
            <a:endParaRPr lang="en-US" altLang="ko-KR" sz="2400" dirty="0" smtClean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 학습</a:t>
            </a:r>
            <a:endParaRPr lang="en-US" altLang="ko-KR" sz="24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19" name="文本框 9"/>
          <p:cNvSpPr txBox="1"/>
          <p:nvPr/>
        </p:nvSpPr>
        <p:spPr>
          <a:xfrm>
            <a:off x="1417211" y="5858269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초기화</a:t>
            </a:r>
            <a:r>
              <a:rPr lang="en-US" altLang="ko-KR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  <a:r>
              <a:rPr lang="ko-KR" altLang="en-US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훈련</a:t>
            </a:r>
            <a:r>
              <a:rPr lang="en-US" altLang="ko-KR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 생성</a:t>
            </a:r>
            <a:endParaRPr lang="en-US" altLang="ko-KR" sz="28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1436261" y="6466604"/>
            <a:ext cx="2999968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미래 날짜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생성</a:t>
            </a:r>
            <a:endParaRPr lang="en-US" altLang="ko-KR" sz="2400" dirty="0" smtClean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9" name="그룹 1012"/>
          <p:cNvGrpSpPr/>
          <p:nvPr/>
        </p:nvGrpSpPr>
        <p:grpSpPr>
          <a:xfrm>
            <a:off x="870939" y="906401"/>
            <a:ext cx="952381" cy="71429"/>
            <a:chOff x="750344" y="913544"/>
            <a:chExt cx="952381" cy="71429"/>
          </a:xfrm>
        </p:grpSpPr>
        <p:pic>
          <p:nvPicPr>
            <p:cNvPr id="40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41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2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804998" y="2436700"/>
            <a:ext cx="5369507" cy="87716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5. </a:t>
            </a:r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사용량 예측 모델</a:t>
            </a:r>
            <a:endParaRPr lang="en-US" altLang="ko-KR" sz="48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394026"/>
            <a:ext cx="10245871" cy="6529993"/>
          </a:xfrm>
          <a:prstGeom prst="rect">
            <a:avLst/>
          </a:prstGeom>
          <a:ln w="127000">
            <a:solidFill>
              <a:srgbClr val="3A76CC"/>
            </a:solidFill>
          </a:ln>
        </p:spPr>
      </p:pic>
      <p:sp>
        <p:nvSpPr>
          <p:cNvPr id="44" name="文本框 9"/>
          <p:cNvSpPr txBox="1"/>
          <p:nvPr/>
        </p:nvSpPr>
        <p:spPr>
          <a:xfrm>
            <a:off x="1381485" y="8844729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</a:t>
            </a:r>
            <a:r>
              <a:rPr lang="en-US" altLang="ko-KR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r>
              <a:rPr lang="ko-KR" altLang="en-US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평가 지표 계산</a:t>
            </a:r>
            <a:endParaRPr lang="en-US" altLang="ko-KR" sz="28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307778" y="2264636"/>
            <a:ext cx="11803514" cy="7379599"/>
            <a:chOff x="6140014" y="8631952"/>
            <a:chExt cx="11803514" cy="6951042"/>
          </a:xfrm>
        </p:grpSpPr>
        <p:sp>
          <p:nvSpPr>
            <p:cNvPr id="4" name="직사각형 3"/>
            <p:cNvSpPr/>
            <p:nvPr/>
          </p:nvSpPr>
          <p:spPr>
            <a:xfrm>
              <a:off x="6140014" y="8631952"/>
              <a:ext cx="11803514" cy="6951042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205" y="8708863"/>
              <a:ext cx="7827131" cy="6609314"/>
            </a:xfrm>
            <a:prstGeom prst="rect">
              <a:avLst/>
            </a:prstGeom>
            <a:ln w="127000">
              <a:solidFill>
                <a:srgbClr val="3A76CC"/>
              </a:solidFill>
            </a:ln>
          </p:spPr>
        </p:pic>
      </p:grpSp>
      <p:sp>
        <p:nvSpPr>
          <p:cNvPr id="49" name="文本框 9"/>
          <p:cNvSpPr txBox="1"/>
          <p:nvPr/>
        </p:nvSpPr>
        <p:spPr>
          <a:xfrm>
            <a:off x="1381485" y="7909563"/>
            <a:ext cx="5013141" cy="56938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r>
              <a:rPr lang="en-US" altLang="ko-KR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2800" b="1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결과 시각화</a:t>
            </a:r>
            <a:endParaRPr lang="en-US" altLang="ko-KR" sz="2800" b="1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1436261" y="7328735"/>
            <a:ext cx="3232378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342900" indent="-342900">
              <a:buFontTx/>
              <a:buChar char="-"/>
            </a:pPr>
            <a:r>
              <a:rPr lang="ko-KR" altLang="en-US" sz="2400" dirty="0" err="1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파라미터</a:t>
            </a:r>
            <a:r>
              <a:rPr lang="ko-KR" altLang="en-US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튜닝</a:t>
            </a:r>
            <a:endParaRPr lang="en-US" altLang="ko-KR" sz="2400" dirty="0" smtClean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1436261" y="6911908"/>
            <a:ext cx="2667236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예측</a:t>
            </a:r>
            <a:endParaRPr lang="en-US" altLang="ko-KR" sz="2400" dirty="0" smtClean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97" y="3187175"/>
            <a:ext cx="8678474" cy="5534520"/>
          </a:xfrm>
          <a:prstGeom prst="rect">
            <a:avLst/>
          </a:prstGeom>
          <a:ln w="127000">
            <a:solidFill>
              <a:srgbClr val="3A76CC"/>
            </a:solidFill>
          </a:ln>
        </p:spPr>
      </p:pic>
      <p:grpSp>
        <p:nvGrpSpPr>
          <p:cNvPr id="53" name="그룹 52"/>
          <p:cNvGrpSpPr/>
          <p:nvPr/>
        </p:nvGrpSpPr>
        <p:grpSpPr>
          <a:xfrm>
            <a:off x="6377997" y="1631957"/>
            <a:ext cx="11854144" cy="8134481"/>
            <a:chOff x="3048000" y="9802599"/>
            <a:chExt cx="11746564" cy="8687226"/>
          </a:xfrm>
        </p:grpSpPr>
        <p:sp>
          <p:nvSpPr>
            <p:cNvPr id="52" name="직사각형 51"/>
            <p:cNvSpPr/>
            <p:nvPr/>
          </p:nvSpPr>
          <p:spPr>
            <a:xfrm>
              <a:off x="3048000" y="10290244"/>
              <a:ext cx="11746564" cy="8199581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944" y="9802599"/>
              <a:ext cx="9208676" cy="8534870"/>
            </a:xfrm>
            <a:prstGeom prst="rect">
              <a:avLst/>
            </a:prstGeom>
            <a:ln w="127000">
              <a:solidFill>
                <a:srgbClr val="3A76CC"/>
              </a:solidFill>
            </a:ln>
          </p:spPr>
        </p:pic>
      </p:grpSp>
      <p:grpSp>
        <p:nvGrpSpPr>
          <p:cNvPr id="48" name="그룹 47"/>
          <p:cNvGrpSpPr/>
          <p:nvPr/>
        </p:nvGrpSpPr>
        <p:grpSpPr>
          <a:xfrm>
            <a:off x="6425153" y="1311093"/>
            <a:ext cx="11806988" cy="8695857"/>
            <a:chOff x="5076178" y="10317128"/>
            <a:chExt cx="11746564" cy="7143205"/>
          </a:xfrm>
        </p:grpSpPr>
        <p:sp>
          <p:nvSpPr>
            <p:cNvPr id="9" name="직사각형 8"/>
            <p:cNvSpPr/>
            <p:nvPr/>
          </p:nvSpPr>
          <p:spPr>
            <a:xfrm>
              <a:off x="5076178" y="10317128"/>
              <a:ext cx="11746564" cy="7143205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034" y="10903359"/>
              <a:ext cx="10974851" cy="5905674"/>
            </a:xfrm>
            <a:prstGeom prst="rect">
              <a:avLst/>
            </a:prstGeom>
            <a:ln w="127000">
              <a:solidFill>
                <a:srgbClr val="3A76C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787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44" grpId="0"/>
      <p:bldP spid="49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2783" r="2355" b="3954"/>
          <a:stretch/>
        </p:blipFill>
        <p:spPr>
          <a:xfrm>
            <a:off x="5854322" y="2324100"/>
            <a:ext cx="11884485" cy="6934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9379" y="5143500"/>
            <a:ext cx="3673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ERD</a:t>
            </a:r>
            <a:endParaRPr lang="ko-KR" altLang="en-US" sz="54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716000" y="2476500"/>
            <a:ext cx="3810000" cy="16764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5943599" y="4610100"/>
            <a:ext cx="11795207" cy="4495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7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8" name="그룹 1012"/>
          <p:cNvGrpSpPr/>
          <p:nvPr/>
        </p:nvGrpSpPr>
        <p:grpSpPr>
          <a:xfrm>
            <a:off x="870939" y="906401"/>
            <a:ext cx="952381" cy="71429"/>
            <a:chOff x="750344" y="913544"/>
            <a:chExt cx="952381" cy="71429"/>
          </a:xfrm>
        </p:grpSpPr>
        <p:pic>
          <p:nvPicPr>
            <p:cNvPr id="19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20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1066800" y="2476500"/>
            <a:ext cx="3778572" cy="87716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4. DB </a:t>
            </a:r>
            <a:r>
              <a:rPr lang="ko-KR" altLang="en-US" sz="48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설계</a:t>
            </a:r>
            <a:endParaRPr lang="en-US" altLang="ko-KR" sz="48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83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2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13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4" name="그룹 1012"/>
          <p:cNvGrpSpPr/>
          <p:nvPr/>
        </p:nvGrpSpPr>
        <p:grpSpPr>
          <a:xfrm>
            <a:off x="2817173" y="920687"/>
            <a:ext cx="952381" cy="71429"/>
            <a:chOff x="750344" y="913544"/>
            <a:chExt cx="952381" cy="71429"/>
          </a:xfrm>
        </p:grpSpPr>
        <p:pic>
          <p:nvPicPr>
            <p:cNvPr id="15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16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" name="文本框 9"/>
          <p:cNvSpPr txBox="1"/>
          <p:nvPr/>
        </p:nvSpPr>
        <p:spPr>
          <a:xfrm>
            <a:off x="1070475" y="4805154"/>
            <a:ext cx="4466106" cy="815608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운영 프로세스</a:t>
            </a:r>
            <a:endParaRPr lang="en-US" altLang="ko-KR" sz="44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010400" y="1635314"/>
            <a:ext cx="4678050" cy="4612913"/>
            <a:chOff x="2248162" y="2508279"/>
            <a:chExt cx="4678050" cy="350609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2278012" y="2596228"/>
              <a:ext cx="4648200" cy="3418144"/>
            </a:xfrm>
            <a:prstGeom prst="roundRect">
              <a:avLst>
                <a:gd name="adj" fmla="val 79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4" name="순서도: 대체 처리 23"/>
            <p:cNvSpPr/>
            <p:nvPr/>
          </p:nvSpPr>
          <p:spPr>
            <a:xfrm>
              <a:off x="2248162" y="2508279"/>
              <a:ext cx="4678050" cy="846275"/>
            </a:xfrm>
            <a:prstGeom prst="flowChartAlternateProcess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248162" y="3086099"/>
              <a:ext cx="4678050" cy="220980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591676" y="1798909"/>
            <a:ext cx="3659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각 층별 빌딩 운영 정보</a:t>
            </a:r>
            <a:endParaRPr lang="ko-KR" altLang="en-US" sz="20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040250" y="6388880"/>
            <a:ext cx="4678050" cy="3506093"/>
            <a:chOff x="2248162" y="2508279"/>
            <a:chExt cx="4678050" cy="3506093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278012" y="2596228"/>
              <a:ext cx="4648200" cy="3418144"/>
            </a:xfrm>
            <a:prstGeom prst="roundRect">
              <a:avLst>
                <a:gd name="adj" fmla="val 79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1" name="순서도: 대체 처리 30"/>
            <p:cNvSpPr/>
            <p:nvPr/>
          </p:nvSpPr>
          <p:spPr>
            <a:xfrm>
              <a:off x="2248162" y="2508279"/>
              <a:ext cx="4678050" cy="846275"/>
            </a:xfrm>
            <a:prstGeom prst="flowChartAlternateProcess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248162" y="3086099"/>
              <a:ext cx="4678050" cy="220980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609261" y="6476829"/>
            <a:ext cx="3659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에너지 정보</a:t>
            </a:r>
            <a:endParaRPr lang="ko-KR" altLang="en-US" sz="20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12089612" y="3832770"/>
            <a:ext cx="685800" cy="685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12119781" y="7431850"/>
            <a:ext cx="685800" cy="685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326675" y="7143530"/>
            <a:ext cx="3962400" cy="4513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에너지원 정보</a:t>
            </a:r>
            <a:endParaRPr lang="ko-KR" altLang="en-US" b="1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326675" y="8513834"/>
            <a:ext cx="3962400" cy="4513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에너지 데이터</a:t>
            </a:r>
            <a:endParaRPr lang="ko-KR" altLang="en-US" b="1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22936" y="7643171"/>
            <a:ext cx="365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에너지원 별 소비량 </a:t>
            </a:r>
            <a:r>
              <a:rPr lang="en-US" altLang="ko-KR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전기</a:t>
            </a:r>
            <a:r>
              <a:rPr lang="en-US" altLang="ko-KR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가스</a:t>
            </a:r>
            <a:r>
              <a:rPr lang="en-US" altLang="ko-KR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endParaRPr lang="ko-KR" altLang="en-US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381819" y="2779672"/>
            <a:ext cx="3962400" cy="4513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환경 정보</a:t>
            </a:r>
            <a:endParaRPr lang="ko-KR" altLang="en-US" b="1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10222" y="3386011"/>
            <a:ext cx="365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실내 온도</a:t>
            </a:r>
            <a:r>
              <a:rPr lang="en-US" altLang="ko-KR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습도</a:t>
            </a:r>
            <a:endParaRPr lang="ko-KR" altLang="en-US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10221" y="3864011"/>
            <a:ext cx="365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일조량</a:t>
            </a:r>
            <a:endParaRPr lang="ko-KR" altLang="en-US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360394" y="4469590"/>
            <a:ext cx="3962400" cy="4513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층별 빌딩 </a:t>
            </a:r>
            <a:endParaRPr lang="ko-KR" altLang="en-US" b="1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10222" y="5054621"/>
            <a:ext cx="365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시스템 모니터링</a:t>
            </a:r>
            <a:endParaRPr lang="ko-KR" altLang="en-US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715573" y="5411612"/>
            <a:ext cx="365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기기 별 에너지 소비</a:t>
            </a:r>
            <a:endParaRPr lang="ko-KR" altLang="en-US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15572" y="5778633"/>
            <a:ext cx="365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기기 제어</a:t>
            </a:r>
            <a:endParaRPr lang="ko-KR" altLang="en-US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33106" y="9043739"/>
            <a:ext cx="365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에너지 별 소비 비용 예측</a:t>
            </a:r>
            <a:endParaRPr lang="ko-KR" altLang="en-US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22936" y="7991508"/>
            <a:ext cx="365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에너지원 별 소비 </a:t>
            </a:r>
            <a:r>
              <a:rPr lang="ko-KR" altLang="en-US" b="1" dirty="0" err="1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예측량</a:t>
            </a:r>
            <a:endParaRPr lang="ko-KR" altLang="en-US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33106" y="9390740"/>
            <a:ext cx="365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시스템 모니터링</a:t>
            </a:r>
            <a:endParaRPr lang="ko-KR" altLang="en-US" b="1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0" name="순서도: 대체 처리 89"/>
          <p:cNvSpPr/>
          <p:nvPr/>
        </p:nvSpPr>
        <p:spPr>
          <a:xfrm>
            <a:off x="13192119" y="1635314"/>
            <a:ext cx="4678050" cy="965570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192119" y="2366536"/>
            <a:ext cx="4678050" cy="25213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13192119" y="2477837"/>
            <a:ext cx="4648200" cy="7381293"/>
            <a:chOff x="10083596" y="2252050"/>
            <a:chExt cx="4648200" cy="7754973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0083596" y="2252050"/>
              <a:ext cx="4648200" cy="7754973"/>
            </a:xfrm>
            <a:prstGeom prst="roundRect">
              <a:avLst>
                <a:gd name="adj" fmla="val 62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0426496" y="2593398"/>
              <a:ext cx="3962400" cy="4513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 smtClean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에너지  분석 </a:t>
              </a:r>
              <a:endParaRPr lang="ko-KR" altLang="en-US" b="1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0426496" y="4899938"/>
              <a:ext cx="3962400" cy="4513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 smtClean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에너지 소비 예측 </a:t>
              </a:r>
              <a:endParaRPr lang="ko-KR" altLang="en-US" b="1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10396516" y="6733450"/>
              <a:ext cx="3962400" cy="4513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 smtClean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altLang="ko-KR" b="1" dirty="0" smtClean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HMI </a:t>
              </a:r>
              <a:r>
                <a:rPr lang="ko-KR" altLang="en-US" b="1" dirty="0" smtClean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구성 </a:t>
              </a:r>
              <a:endParaRPr lang="ko-KR" altLang="en-US" b="1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396516" y="7378561"/>
              <a:ext cx="3659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기기 별 소비량 분석</a:t>
              </a:r>
              <a:endParaRPr lang="ko-KR" altLang="en-US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396516" y="7804178"/>
              <a:ext cx="3659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제어 및 모니터링</a:t>
              </a:r>
              <a:endParaRPr lang="ko-KR" altLang="en-US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402762" y="3740247"/>
              <a:ext cx="3659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층별 에너지 소비량</a:t>
              </a:r>
              <a:endParaRPr lang="ko-KR" altLang="en-US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396516" y="4266329"/>
              <a:ext cx="3659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기기 별 부하 소비량 분석</a:t>
              </a:r>
              <a:endParaRPr lang="ko-KR" altLang="en-US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402762" y="3219179"/>
              <a:ext cx="3659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건물 전체 에너지 소비량</a:t>
              </a:r>
              <a:endParaRPr lang="ko-KR" altLang="en-US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432742" y="5572665"/>
              <a:ext cx="3659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에너지 소비량 예측</a:t>
              </a:r>
              <a:endParaRPr lang="ko-KR" altLang="en-US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426496" y="6098747"/>
              <a:ext cx="3659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에너지 소비 비용 예측</a:t>
              </a:r>
              <a:endParaRPr lang="ko-KR" altLang="en-US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426495" y="9018361"/>
              <a:ext cx="3659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담당자 인수인계</a:t>
              </a:r>
              <a:endParaRPr lang="ko-KR" altLang="en-US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426495" y="9426327"/>
              <a:ext cx="3659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정보</a:t>
              </a:r>
              <a:r>
                <a:rPr lang="en-US" altLang="ko-KR" b="1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/</a:t>
              </a:r>
              <a:r>
                <a:rPr lang="ko-KR" altLang="en-US" b="1" dirty="0" smtClean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이상 사항 공유</a:t>
              </a:r>
              <a:endParaRPr lang="ko-KR" altLang="en-US" b="1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10441296" y="8367044"/>
              <a:ext cx="3962400" cy="4513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 smtClean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담당자 커뮤니티 서비스  </a:t>
              </a:r>
              <a:endParaRPr lang="ko-KR" altLang="en-US" b="1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3701105" y="1783069"/>
            <a:ext cx="3659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세부 기능</a:t>
            </a:r>
            <a:endParaRPr lang="ko-KR" altLang="en-US" sz="20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36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14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4512" y="5219698"/>
            <a:ext cx="367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관리자 로그인</a:t>
            </a:r>
            <a:endParaRPr lang="ko-KR" altLang="en-US" sz="36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7" name="그룹 1012"/>
          <p:cNvGrpSpPr/>
          <p:nvPr/>
        </p:nvGrpSpPr>
        <p:grpSpPr>
          <a:xfrm>
            <a:off x="2817173" y="920687"/>
            <a:ext cx="952381" cy="71429"/>
            <a:chOff x="750344" y="913544"/>
            <a:chExt cx="952381" cy="71429"/>
          </a:xfrm>
        </p:grpSpPr>
        <p:pic>
          <p:nvPicPr>
            <p:cNvPr id="18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20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008454"/>
            <a:ext cx="11582400" cy="7191931"/>
          </a:xfrm>
          <a:prstGeom prst="rect">
            <a:avLst/>
          </a:prstGeom>
        </p:spPr>
      </p:pic>
      <p:sp>
        <p:nvSpPr>
          <p:cNvPr id="15" name="文本框 9"/>
          <p:cNvSpPr txBox="1"/>
          <p:nvPr/>
        </p:nvSpPr>
        <p:spPr>
          <a:xfrm>
            <a:off x="1063795" y="3237588"/>
            <a:ext cx="3994849" cy="75405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로그인</a:t>
            </a:r>
            <a:endParaRPr lang="en-US" altLang="ko-KR" sz="40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4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33710" y="5177879"/>
            <a:ext cx="412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회원가입 페이지</a:t>
            </a:r>
            <a:endParaRPr lang="ko-KR" altLang="en-US" sz="36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66900"/>
            <a:ext cx="11785005" cy="7391400"/>
          </a:xfrm>
          <a:prstGeom prst="rect">
            <a:avLst/>
          </a:prstGeom>
        </p:spPr>
      </p:pic>
      <p:sp>
        <p:nvSpPr>
          <p:cNvPr id="13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5" name="그룹 1012"/>
          <p:cNvGrpSpPr/>
          <p:nvPr/>
        </p:nvGrpSpPr>
        <p:grpSpPr>
          <a:xfrm>
            <a:off x="2817173" y="920687"/>
            <a:ext cx="952381" cy="71429"/>
            <a:chOff x="750344" y="913544"/>
            <a:chExt cx="952381" cy="71429"/>
          </a:xfrm>
        </p:grpSpPr>
        <p:pic>
          <p:nvPicPr>
            <p:cNvPr id="1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19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1063795" y="3237588"/>
            <a:ext cx="3994849" cy="75405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회원가입</a:t>
            </a:r>
            <a:endParaRPr lang="en-US" altLang="ko-KR" sz="40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04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063795" y="4838700"/>
            <a:ext cx="36734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에너지 사용량 현황</a:t>
            </a:r>
            <a:r>
              <a:rPr lang="en-US" altLang="ko-KR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목표량 표시</a:t>
            </a:r>
            <a:endParaRPr lang="en-US" altLang="ko-KR" sz="28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dirty="0" smtClean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에너지 사용 비용 예측</a:t>
            </a:r>
            <a:endParaRPr lang="en-US" altLang="ko-KR" sz="28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dirty="0" smtClean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에너지 사용량 현황</a:t>
            </a:r>
            <a:r>
              <a:rPr lang="en-US" altLang="ko-KR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사용량 예측 그래프</a:t>
            </a:r>
            <a:endParaRPr lang="ko-KR" altLang="en-US" sz="28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486400" y="1754194"/>
            <a:ext cx="11918598" cy="7700448"/>
            <a:chOff x="3397602" y="1176852"/>
            <a:chExt cx="8677275" cy="541204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602" y="1176852"/>
              <a:ext cx="8677275" cy="5412048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506023" y="2379289"/>
              <a:ext cx="6290642" cy="12659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4590" y="1958761"/>
              <a:ext cx="473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❶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35858" y="1890879"/>
              <a:ext cx="473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❷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62158" y="2223473"/>
              <a:ext cx="167378" cy="15581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10048632" y="2466191"/>
              <a:ext cx="347572" cy="3430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 flipH="1">
              <a:off x="10293304" y="2200079"/>
              <a:ext cx="91559" cy="2571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506023" y="4028658"/>
              <a:ext cx="6216242" cy="20083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74773" y="6098179"/>
              <a:ext cx="473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❸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9574773" y="6037006"/>
              <a:ext cx="167378" cy="15581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8" name="그룹 1012"/>
          <p:cNvGrpSpPr/>
          <p:nvPr/>
        </p:nvGrpSpPr>
        <p:grpSpPr>
          <a:xfrm>
            <a:off x="2817173" y="920687"/>
            <a:ext cx="952381" cy="71429"/>
            <a:chOff x="750344" y="913544"/>
            <a:chExt cx="952381" cy="71429"/>
          </a:xfrm>
        </p:grpSpPr>
        <p:pic>
          <p:nvPicPr>
            <p:cNvPr id="29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30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1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2" name="文本框 9"/>
          <p:cNvSpPr txBox="1"/>
          <p:nvPr/>
        </p:nvSpPr>
        <p:spPr>
          <a:xfrm>
            <a:off x="1063795" y="3237588"/>
            <a:ext cx="3994849" cy="75405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대시보드</a:t>
            </a:r>
            <a:endParaRPr lang="en-US" altLang="ko-KR" sz="40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0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"/>
          <p:cNvSpPr txBox="1"/>
          <p:nvPr/>
        </p:nvSpPr>
        <p:spPr>
          <a:xfrm>
            <a:off x="1063795" y="3237588"/>
            <a:ext cx="3994849" cy="75405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층 별 에너지 분석</a:t>
            </a:r>
            <a:endParaRPr lang="en-US" altLang="ko-KR" sz="40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063795" y="4866301"/>
            <a:ext cx="36734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층 별 에너지 사용량 조회</a:t>
            </a:r>
            <a:endParaRPr lang="en-US" altLang="ko-KR" sz="28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dirty="0" smtClean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기기 별 에너지 사용량 그래프 </a:t>
            </a:r>
            <a:endParaRPr lang="en-US" altLang="ko-KR" sz="28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dirty="0" smtClean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기기 별 제어 상태 및 현황</a:t>
            </a:r>
            <a:endParaRPr lang="ko-KR" altLang="en-US" sz="28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854322" y="1714500"/>
            <a:ext cx="11785978" cy="7772400"/>
            <a:chOff x="3460221" y="1339729"/>
            <a:chExt cx="8640581" cy="5358696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0221" y="1339729"/>
              <a:ext cx="8560883" cy="5358696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3562805" y="1870783"/>
              <a:ext cx="5296001" cy="22215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626943" y="2649767"/>
              <a:ext cx="473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❶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74398" y="1406230"/>
              <a:ext cx="473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❷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745185" y="4322143"/>
              <a:ext cx="473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❸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738065" y="4242641"/>
              <a:ext cx="4980613" cy="20498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299949" y="2224587"/>
              <a:ext cx="2246089" cy="396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35" name="직선 연결선 34"/>
            <p:cNvCxnSpPr/>
            <p:nvPr/>
          </p:nvCxnSpPr>
          <p:spPr>
            <a:xfrm flipH="1">
              <a:off x="11553991" y="2906103"/>
              <a:ext cx="143490" cy="15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8574398" y="1742026"/>
              <a:ext cx="144280" cy="1362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8718678" y="4623364"/>
              <a:ext cx="140127" cy="1362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4" name="그룹 1012"/>
          <p:cNvGrpSpPr/>
          <p:nvPr/>
        </p:nvGrpSpPr>
        <p:grpSpPr>
          <a:xfrm>
            <a:off x="2817173" y="920687"/>
            <a:ext cx="952381" cy="71429"/>
            <a:chOff x="750344" y="913544"/>
            <a:chExt cx="952381" cy="71429"/>
          </a:xfrm>
        </p:grpSpPr>
        <p:pic>
          <p:nvPicPr>
            <p:cNvPr id="25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26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7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55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7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911085" y="458879"/>
            <a:ext cx="45775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ECECE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2500" r="16667" b="40441"/>
          <a:stretch/>
        </p:blipFill>
        <p:spPr>
          <a:xfrm>
            <a:off x="11488631" y="5981700"/>
            <a:ext cx="3956577" cy="2792878"/>
          </a:xfrm>
          <a:prstGeom prst="rect">
            <a:avLst/>
          </a:prstGeom>
        </p:spPr>
      </p:pic>
      <p:grpSp>
        <p:nvGrpSpPr>
          <p:cNvPr id="11" name="그룹 1007"/>
          <p:cNvGrpSpPr/>
          <p:nvPr/>
        </p:nvGrpSpPr>
        <p:grpSpPr>
          <a:xfrm>
            <a:off x="1473938" y="3314700"/>
            <a:ext cx="9978598" cy="4038600"/>
            <a:chOff x="9414935" y="6401115"/>
            <a:chExt cx="7697896" cy="1530599"/>
          </a:xfrm>
        </p:grpSpPr>
        <p:pic>
          <p:nvPicPr>
            <p:cNvPr id="12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4935" y="6401115"/>
              <a:ext cx="7697896" cy="1530599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2380537" y="2247900"/>
            <a:ext cx="630182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3A7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28700" dirty="0">
              <a:solidFill>
                <a:srgbClr val="3A76C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95043" y="4879720"/>
            <a:ext cx="533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소개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7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16691" y="5295900"/>
            <a:ext cx="42009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층 별 기기 수동 제어</a:t>
            </a:r>
            <a:endParaRPr lang="en-US" altLang="ko-KR" sz="28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 algn="ctr">
              <a:buAutoNum type="arabicPeriod"/>
            </a:pPr>
            <a:endParaRPr lang="en-US" altLang="ko-KR" sz="2800" dirty="0" smtClean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제어 내역 타임라인</a:t>
            </a:r>
            <a:endParaRPr lang="en-US" altLang="ko-KR" sz="2800" dirty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854322" y="1866900"/>
            <a:ext cx="11519278" cy="7620000"/>
            <a:chOff x="3380323" y="1322172"/>
            <a:chExt cx="8608361" cy="536774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323" y="1322172"/>
              <a:ext cx="8608361" cy="536774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825612" y="2612666"/>
              <a:ext cx="473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❶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605446" y="2559508"/>
              <a:ext cx="473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❷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658166" y="2917116"/>
              <a:ext cx="4126533" cy="33864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258560" y="2998779"/>
              <a:ext cx="3305900" cy="21811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10604992" y="2858901"/>
              <a:ext cx="143490" cy="15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7785785" y="2917116"/>
              <a:ext cx="150501" cy="1508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2" name="그룹 1012"/>
          <p:cNvGrpSpPr/>
          <p:nvPr/>
        </p:nvGrpSpPr>
        <p:grpSpPr>
          <a:xfrm>
            <a:off x="2817173" y="920687"/>
            <a:ext cx="952381" cy="71429"/>
            <a:chOff x="750344" y="913544"/>
            <a:chExt cx="952381" cy="71429"/>
          </a:xfrm>
        </p:grpSpPr>
        <p:pic>
          <p:nvPicPr>
            <p:cNvPr id="24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25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1063795" y="3237588"/>
            <a:ext cx="3994849" cy="75405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관리 및 제어</a:t>
            </a:r>
            <a:endParaRPr lang="en-US" altLang="ko-KR" sz="40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0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08518" y="5339090"/>
            <a:ext cx="46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에너지 절감 현황과 효과</a:t>
            </a:r>
            <a:endParaRPr lang="en-US" altLang="ko-KR" sz="2800" dirty="0" smtClean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22" y="2019300"/>
            <a:ext cx="11444546" cy="7162800"/>
          </a:xfrm>
          <a:prstGeom prst="rect">
            <a:avLst/>
          </a:prstGeom>
        </p:spPr>
      </p:pic>
      <p:sp>
        <p:nvSpPr>
          <p:cNvPr id="12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3" name="그룹 1012"/>
          <p:cNvGrpSpPr/>
          <p:nvPr/>
        </p:nvGrpSpPr>
        <p:grpSpPr>
          <a:xfrm>
            <a:off x="2817173" y="920687"/>
            <a:ext cx="952381" cy="71429"/>
            <a:chOff x="750344" y="913544"/>
            <a:chExt cx="952381" cy="71429"/>
          </a:xfrm>
        </p:grpSpPr>
        <p:pic>
          <p:nvPicPr>
            <p:cNvPr id="15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16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9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1063795" y="3237588"/>
            <a:ext cx="3994849" cy="75405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에너지 명세서</a:t>
            </a:r>
            <a:endParaRPr lang="en-US" altLang="ko-KR" sz="40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0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08518" y="5377190"/>
            <a:ext cx="46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ko-KR" altLang="en-US" sz="2800" dirty="0" err="1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게시글</a:t>
            </a:r>
            <a:r>
              <a:rPr lang="ko-KR" altLang="en-US" sz="2800" dirty="0" smtClean="0">
                <a:solidFill>
                  <a:srgbClr val="59595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조회와 작성</a:t>
            </a:r>
            <a:endParaRPr lang="en-US" altLang="ko-KR" sz="2800" dirty="0" smtClean="0">
              <a:solidFill>
                <a:srgbClr val="59595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854322" y="1943100"/>
            <a:ext cx="11519278" cy="7391400"/>
            <a:chOff x="3383599" y="1258391"/>
            <a:chExt cx="8599644" cy="541553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599" y="1258391"/>
              <a:ext cx="8599644" cy="541553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452772" y="2666189"/>
              <a:ext cx="473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❶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05260" y="3119355"/>
              <a:ext cx="7199484" cy="23454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30" name="직선 연결선 29"/>
            <p:cNvCxnSpPr/>
            <p:nvPr/>
          </p:nvCxnSpPr>
          <p:spPr>
            <a:xfrm flipH="1">
              <a:off x="6452772" y="2951687"/>
              <a:ext cx="140666" cy="1740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2" name="그룹 1012"/>
          <p:cNvGrpSpPr/>
          <p:nvPr/>
        </p:nvGrpSpPr>
        <p:grpSpPr>
          <a:xfrm>
            <a:off x="2817173" y="920687"/>
            <a:ext cx="952381" cy="71429"/>
            <a:chOff x="750344" y="913544"/>
            <a:chExt cx="952381" cy="71429"/>
          </a:xfrm>
        </p:grpSpPr>
        <p:pic>
          <p:nvPicPr>
            <p:cNvPr id="24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25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文本框 9"/>
          <p:cNvSpPr txBox="1"/>
          <p:nvPr/>
        </p:nvSpPr>
        <p:spPr>
          <a:xfrm>
            <a:off x="1063795" y="3237588"/>
            <a:ext cx="3994849" cy="754053"/>
          </a:xfrm>
          <a:prstGeom prst="rect">
            <a:avLst/>
          </a:prstGeom>
          <a:solidFill>
            <a:srgbClr val="3A76CC"/>
          </a:solidFill>
        </p:spPr>
        <p:txBody>
          <a:bodyPr wrap="square" lIns="137160" tIns="68580" rIns="137160" bIns="68580" rtlCol="0">
            <a:spAutoFit/>
          </a:bodyPr>
          <a:lstStyle>
            <a:defPPr>
              <a:defRPr lang="zh-CN"/>
            </a:defPPr>
            <a:lvl2pPr marL="0" lvl="1" algn="ctr">
              <a:lnSpc>
                <a:spcPts val="3000"/>
              </a:lnSpc>
              <a:defRPr sz="2000" b="1">
                <a:solidFill>
                  <a:schemeClr val="bg1"/>
                </a:solidFill>
                <a:latin typeface="+mn-ea"/>
              </a:defRPr>
            </a:lvl2pPr>
          </a:lstStyle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관리자 게시판</a:t>
            </a:r>
            <a:endParaRPr lang="en-US" altLang="ko-KR" sz="4000" b="1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0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16618464" cy="8275350"/>
          </a:xfrm>
          <a:prstGeom prst="rect">
            <a:avLst/>
          </a:prstGeom>
        </p:spPr>
      </p:pic>
      <p:sp>
        <p:nvSpPr>
          <p:cNvPr id="12" name="Object 84"/>
          <p:cNvSpPr txBox="1"/>
          <p:nvPr/>
        </p:nvSpPr>
        <p:spPr>
          <a:xfrm>
            <a:off x="370498" y="402265"/>
            <a:ext cx="19532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데이터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3" name="그룹 1012"/>
          <p:cNvGrpSpPr/>
          <p:nvPr/>
        </p:nvGrpSpPr>
        <p:grpSpPr>
          <a:xfrm>
            <a:off x="4582453" y="920687"/>
            <a:ext cx="952381" cy="71429"/>
            <a:chOff x="750344" y="913544"/>
            <a:chExt cx="952381" cy="71429"/>
          </a:xfrm>
        </p:grpSpPr>
        <p:pic>
          <p:nvPicPr>
            <p:cNvPr id="15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16" name="Object 85"/>
          <p:cNvSpPr txBox="1"/>
          <p:nvPr/>
        </p:nvSpPr>
        <p:spPr>
          <a:xfrm>
            <a:off x="2497686" y="223516"/>
            <a:ext cx="15913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정의</a:t>
            </a:r>
            <a:endParaRPr lang="en-US" altLang="ko-KR" sz="2000" dirty="0" smtClean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주요 기능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9" name="Object 86"/>
          <p:cNvSpPr txBox="1"/>
          <p:nvPr/>
        </p:nvSpPr>
        <p:spPr>
          <a:xfrm>
            <a:off x="4262966" y="417623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일정</a:t>
            </a:r>
            <a:endParaRPr lang="en-US" sz="2000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3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A7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 txBox="1"/>
          <p:nvPr/>
        </p:nvSpPr>
        <p:spPr>
          <a:xfrm>
            <a:off x="-6213038" y="-1495111"/>
            <a:ext cx="30711783" cy="1494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500" kern="0" spc="-3700" dirty="0" smtClean="0">
                <a:solidFill>
                  <a:schemeClr val="bg1">
                    <a:alpha val="5000"/>
                  </a:schemeClr>
                </a:solidFill>
                <a:latin typeface="Pretendard Black" pitchFamily="34" charset="0"/>
                <a:cs typeface="Pretendard Black" pitchFamily="34" charset="0"/>
              </a:rPr>
              <a:t>GTA</a:t>
            </a:r>
            <a:endParaRPr lang="en-US" sz="2800" dirty="0">
              <a:solidFill>
                <a:schemeClr val="bg1">
                  <a:alpha val="5000"/>
                </a:schemeClr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8433" y="4406505"/>
            <a:ext cx="1432884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dirty="0" smtClean="0">
                <a:solidFill>
                  <a:srgbClr val="FFFFFF"/>
                </a:solidFill>
                <a:latin typeface="Pretendard Black" pitchFamily="34" charset="0"/>
                <a:cs typeface="Pretendard Black" pitchFamily="34" charset="0"/>
              </a:rPr>
              <a:t>THANK YOU !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0344" y="913544"/>
            <a:ext cx="952381" cy="71429"/>
            <a:chOff x="750344" y="913544"/>
            <a:chExt cx="952381" cy="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457000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 소개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213791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방법론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946633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협업 툴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249" y="3599329"/>
            <a:ext cx="2462684" cy="3241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270" y="3619500"/>
            <a:ext cx="2429325" cy="3241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581" y="3599329"/>
            <a:ext cx="2498251" cy="3241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664625" y="6988000"/>
            <a:ext cx="285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PM: </a:t>
            </a:r>
            <a:r>
              <a:rPr lang="ko-KR" altLang="en-US" sz="2800" dirty="0" err="1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김규영</a:t>
            </a:r>
            <a:endParaRPr lang="ko-KR" altLang="en-US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6740" y="6988000"/>
            <a:ext cx="285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PL: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김상준</a:t>
            </a:r>
            <a:endParaRPr lang="ko-KR" altLang="en-US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23324" y="7014008"/>
            <a:ext cx="285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PA: </a:t>
            </a:r>
            <a:r>
              <a:rPr lang="ko-KR" altLang="en-US" sz="2800" dirty="0" err="1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신가희</a:t>
            </a:r>
            <a:endParaRPr lang="ko-KR" altLang="en-US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90036" y="7008172"/>
            <a:ext cx="285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PL: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임지윤</a:t>
            </a:r>
            <a:endParaRPr lang="ko-KR" altLang="en-US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49156" y="6981276"/>
            <a:ext cx="285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PA: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이영규</a:t>
            </a:r>
            <a:endParaRPr lang="ko-KR" altLang="en-US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6180519" y="7719663"/>
            <a:ext cx="8372" cy="883858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6172667" y="8603521"/>
            <a:ext cx="3079042" cy="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142812" y="7737575"/>
            <a:ext cx="0" cy="68580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89834" y="8415380"/>
            <a:ext cx="1315313" cy="46166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SM</a:t>
            </a:r>
            <a:endParaRPr lang="ko-KR" altLang="en-US" sz="2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95612" y="8415379"/>
            <a:ext cx="2441660" cy="46166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Scrum 1 Team</a:t>
            </a:r>
            <a:endParaRPr lang="ko-KR" altLang="en-US" sz="2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95230" y="1933320"/>
            <a:ext cx="5905898" cy="707886"/>
          </a:xfrm>
          <a:prstGeom prst="rect">
            <a:avLst/>
          </a:prstGeom>
          <a:solidFill>
            <a:srgbClr val="3A76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3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~ G.T.A MEMBER ~</a:t>
            </a:r>
          </a:p>
        </p:txBody>
      </p:sp>
      <p:cxnSp>
        <p:nvCxnSpPr>
          <p:cNvPr id="51" name="직선 연결선 50"/>
          <p:cNvCxnSpPr/>
          <p:nvPr/>
        </p:nvCxnSpPr>
        <p:spPr>
          <a:xfrm>
            <a:off x="9239807" y="7734058"/>
            <a:ext cx="8372" cy="883858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2487401" y="7733382"/>
            <a:ext cx="8372" cy="883858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12479549" y="8617240"/>
            <a:ext cx="3079042" cy="0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2802494" y="8429098"/>
            <a:ext cx="2441660" cy="46166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Scrum 2 Team</a:t>
            </a:r>
            <a:endParaRPr lang="ko-KR" altLang="en-US" sz="2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15546689" y="7747777"/>
            <a:ext cx="8372" cy="883858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2382">
            <a:off x="1553939" y="3093278"/>
            <a:ext cx="1012778" cy="101277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33" y="5890287"/>
            <a:ext cx="1156074" cy="115607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118" y="6010579"/>
            <a:ext cx="1700402" cy="9484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10" y="3621394"/>
            <a:ext cx="2455951" cy="3274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791" y="3363042"/>
            <a:ext cx="1169208" cy="9468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6"/>
          <a:stretch/>
        </p:blipFill>
        <p:spPr>
          <a:xfrm>
            <a:off x="11154143" y="3685360"/>
            <a:ext cx="2409457" cy="3210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245" y="6010579"/>
            <a:ext cx="856247" cy="10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2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471145" y="4098786"/>
            <a:ext cx="11869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[ </a:t>
            </a:r>
            <a:r>
              <a:rPr lang="ko-KR" altLang="en-US" sz="9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애자일 스크럼 방법론 </a:t>
            </a:r>
            <a:r>
              <a:rPr lang="en-US" altLang="ko-KR" sz="9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]</a:t>
            </a:r>
            <a:r>
              <a:rPr lang="ko-KR" altLang="en-US" sz="9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0203" y="3390900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Agile Scru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5648" y="6850617"/>
            <a:ext cx="144743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 </a:t>
            </a:r>
            <a:r>
              <a:rPr lang="ko-KR" altLang="en-US" sz="2600" b="1" spc="300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애자일</a:t>
            </a:r>
            <a:r>
              <a:rPr lang="en-US" altLang="ko-KR" sz="2000" b="1" spc="300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(Agile</a:t>
            </a:r>
            <a:r>
              <a:rPr lang="en-US" altLang="ko-KR" sz="2000" b="1" spc="300" dirty="0" smtClean="0">
                <a:solidFill>
                  <a:srgbClr val="3A7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2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</a:t>
            </a:r>
            <a:r>
              <a:rPr lang="en-US" altLang="ko-KR" sz="2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600" b="1" u="sng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지속적인 발전</a:t>
            </a:r>
            <a:r>
              <a:rPr lang="en-US" altLang="ko-KR" sz="2600" b="1" u="sng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600" b="1" u="sng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유연성</a:t>
            </a:r>
            <a:r>
              <a:rPr lang="en-US" altLang="ko-KR" sz="2600" b="1" u="sng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600" b="1" u="sng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효율성을 중요시</a:t>
            </a:r>
            <a:r>
              <a:rPr lang="ko-KR" altLang="en-US" sz="2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하는 프로젝트 </a:t>
            </a:r>
            <a:r>
              <a:rPr lang="ko-KR" altLang="en-US" sz="2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 </a:t>
            </a:r>
            <a:r>
              <a:rPr lang="ko-KR" altLang="en-US" sz="2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방법론이며</a:t>
            </a:r>
            <a:r>
              <a:rPr lang="en-US" altLang="ko-KR" sz="2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600" b="1" spc="300" dirty="0" smtClean="0">
                <a:solidFill>
                  <a:srgbClr val="3A7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스크럼</a:t>
            </a:r>
            <a:r>
              <a:rPr lang="en-US" altLang="ko-KR" sz="2000" b="1" spc="300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en-US" altLang="ko-KR" sz="2000" b="1" spc="300" dirty="0" smtClean="0">
                <a:solidFill>
                  <a:srgbClr val="3A7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Scrum)</a:t>
            </a:r>
            <a:r>
              <a:rPr lang="ko-KR" altLang="en-US" sz="2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</a:t>
            </a:r>
            <a:r>
              <a:rPr lang="ko-KR" altLang="en-US" sz="2600" b="1" u="sng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애자일을</a:t>
            </a:r>
            <a:r>
              <a:rPr lang="ko-KR" altLang="en-US" sz="2600" b="1" u="sng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600" b="1" u="sng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이상적으로 실행할 수 있게</a:t>
            </a:r>
            <a:r>
              <a:rPr lang="ko-KR" altLang="en-US" sz="2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하는 </a:t>
            </a:r>
            <a:r>
              <a:rPr lang="ko-KR" altLang="en-US" sz="26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애자일</a:t>
            </a:r>
            <a:r>
              <a:rPr lang="ko-KR" altLang="en-US" sz="26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</a:t>
            </a:r>
            <a:r>
              <a:rPr lang="ko-KR" altLang="en-US" sz="2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프레임워크 중 하나</a:t>
            </a:r>
            <a:endParaRPr lang="ko-KR" altLang="en-US" sz="2600" spc="3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48356" y="6437325"/>
            <a:ext cx="1351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DFD513"/>
                </a:solidFill>
              </a:rPr>
              <a:t>💡</a:t>
            </a:r>
            <a:endParaRPr lang="ko-KR" altLang="en-US" sz="4400" dirty="0">
              <a:solidFill>
                <a:srgbClr val="DFD513"/>
              </a:solidFill>
            </a:endParaRPr>
          </a:p>
        </p:txBody>
      </p:sp>
      <p:grpSp>
        <p:nvGrpSpPr>
          <p:cNvPr id="13" name="그룹 1012"/>
          <p:cNvGrpSpPr/>
          <p:nvPr/>
        </p:nvGrpSpPr>
        <p:grpSpPr>
          <a:xfrm>
            <a:off x="2533278" y="928197"/>
            <a:ext cx="952381" cy="71429"/>
            <a:chOff x="750344" y="913544"/>
            <a:chExt cx="952381" cy="71429"/>
          </a:xfrm>
        </p:grpSpPr>
        <p:pic>
          <p:nvPicPr>
            <p:cNvPr id="14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15" name="Object 84"/>
          <p:cNvSpPr txBox="1"/>
          <p:nvPr/>
        </p:nvSpPr>
        <p:spPr>
          <a:xfrm>
            <a:off x="457000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 소개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6" name="Object 85"/>
          <p:cNvSpPr txBox="1"/>
          <p:nvPr/>
        </p:nvSpPr>
        <p:spPr>
          <a:xfrm>
            <a:off x="2213791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방법론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Object 86"/>
          <p:cNvSpPr txBox="1"/>
          <p:nvPr/>
        </p:nvSpPr>
        <p:spPr>
          <a:xfrm>
            <a:off x="3946633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협업 툴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1" name="Object 86"/>
          <p:cNvSpPr txBox="1"/>
          <p:nvPr/>
        </p:nvSpPr>
        <p:spPr>
          <a:xfrm>
            <a:off x="5499552" y="394965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환경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74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1316582" y="2494643"/>
            <a:ext cx="43765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-15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Agile </a:t>
            </a:r>
            <a:r>
              <a:rPr lang="en-US" altLang="ko-KR" sz="9600" spc="-15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  <a:p>
            <a:r>
              <a:rPr lang="en-US" altLang="ko-KR" sz="4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</a:t>
            </a:r>
            <a:r>
              <a:rPr lang="ko-KR" altLang="en-US" sz="4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기민한</a:t>
            </a:r>
            <a:r>
              <a:rPr lang="en-US" altLang="ko-KR" sz="4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sz="4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민첩한</a:t>
            </a:r>
            <a:endParaRPr lang="ko-KR" altLang="en-US" sz="7200" spc="-1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30" y="2653155"/>
            <a:ext cx="10942341" cy="60960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48563" y="5987740"/>
            <a:ext cx="47616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작은 개발팀</a:t>
            </a:r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짧은 개발 주기</a:t>
            </a:r>
            <a: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/>
            </a:r>
            <a:br>
              <a:rPr lang="en-US" altLang="ko-KR" sz="2800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팀의 집중력과 생산성 ⬆️⬆️</a:t>
            </a:r>
            <a:endParaRPr lang="en-US" altLang="ko-KR" sz="2800" dirty="0" smtClean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dirty="0" smtClean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수정을 거치며 점진적으로</a:t>
            </a:r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소프트웨어를 산출</a:t>
            </a:r>
            <a:endParaRPr lang="ko-KR" altLang="en-US" sz="2800" dirty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207854" y="1891155"/>
            <a:ext cx="11734800" cy="7620000"/>
            <a:chOff x="6453792" y="1562100"/>
            <a:chExt cx="11734800" cy="7620000"/>
          </a:xfrm>
        </p:grpSpPr>
        <p:grpSp>
          <p:nvGrpSpPr>
            <p:cNvPr id="28" name="그룹 27"/>
            <p:cNvGrpSpPr/>
            <p:nvPr/>
          </p:nvGrpSpPr>
          <p:grpSpPr>
            <a:xfrm>
              <a:off x="6453792" y="1562100"/>
              <a:ext cx="11734800" cy="7620000"/>
              <a:chOff x="6248400" y="1485900"/>
              <a:chExt cx="12039600" cy="78486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6248400" y="1485900"/>
                <a:ext cx="12039600" cy="7848600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1000" y="3852532"/>
                <a:ext cx="1905000" cy="1905000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49400" y="3826812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4153542" y="5550747"/>
                <a:ext cx="20799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3 Team: front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889477" y="5531757"/>
                <a:ext cx="23677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</a:t>
                </a:r>
                <a:r>
                  <a:rPr lang="en-US" altLang="ko-KR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Team: back-end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913536" y="5554376"/>
                <a:ext cx="2079929" cy="412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</a:t>
                </a:r>
                <a:r>
                  <a:rPr lang="en-US" altLang="ko-KR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Team: AI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8839200" y="7124700"/>
                <a:ext cx="6477000" cy="0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 flipV="1">
                <a:off x="8839200" y="6438900"/>
                <a:ext cx="0" cy="685800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V="1">
                <a:off x="15316200" y="6438900"/>
                <a:ext cx="0" cy="685800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V="1">
                <a:off x="12192000" y="6438900"/>
                <a:ext cx="0" cy="685800"/>
              </a:xfrm>
              <a:prstGeom prst="line">
                <a:avLst/>
              </a:prstGeom>
              <a:ln w="28575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9753600" y="7332701"/>
                <a:ext cx="4876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rgbClr val="595959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소통을 중시</a:t>
                </a:r>
                <a:r>
                  <a:rPr lang="en-US" altLang="ko-KR" sz="2000" dirty="0">
                    <a:solidFill>
                      <a:srgbClr val="595959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,</a:t>
                </a:r>
                <a:endParaRPr lang="en-US" altLang="ko-KR" sz="2000" dirty="0" smtClean="0">
                  <a:solidFill>
                    <a:srgbClr val="59595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  <a:p>
                <a:pPr algn="ctr"/>
                <a:r>
                  <a:rPr lang="ko-KR" altLang="en-US" sz="2000" dirty="0" smtClean="0">
                    <a:solidFill>
                      <a:srgbClr val="595959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주기적으로 모여 회의</a:t>
                </a:r>
                <a:endParaRPr lang="ko-KR" altLang="en-US" sz="2000" dirty="0">
                  <a:solidFill>
                    <a:srgbClr val="595959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961" y="3878209"/>
              <a:ext cx="1856772" cy="1849515"/>
            </a:xfrm>
            <a:prstGeom prst="rect">
              <a:avLst/>
            </a:prstGeom>
          </p:spPr>
        </p:pic>
      </p:grpSp>
      <p:grpSp>
        <p:nvGrpSpPr>
          <p:cNvPr id="26" name="그룹 1012"/>
          <p:cNvGrpSpPr/>
          <p:nvPr/>
        </p:nvGrpSpPr>
        <p:grpSpPr>
          <a:xfrm>
            <a:off x="2533278" y="928197"/>
            <a:ext cx="952381" cy="71429"/>
            <a:chOff x="750344" y="913544"/>
            <a:chExt cx="952381" cy="71429"/>
          </a:xfrm>
        </p:grpSpPr>
        <p:pic>
          <p:nvPicPr>
            <p:cNvPr id="29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30" name="Object 84"/>
          <p:cNvSpPr txBox="1"/>
          <p:nvPr/>
        </p:nvSpPr>
        <p:spPr>
          <a:xfrm>
            <a:off x="457000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 소개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1" name="Object 85"/>
          <p:cNvSpPr txBox="1"/>
          <p:nvPr/>
        </p:nvSpPr>
        <p:spPr>
          <a:xfrm>
            <a:off x="2213791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방법론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5" name="Object 86"/>
          <p:cNvSpPr txBox="1"/>
          <p:nvPr/>
        </p:nvSpPr>
        <p:spPr>
          <a:xfrm>
            <a:off x="3946633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협업 툴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7" name="Object 86"/>
          <p:cNvSpPr txBox="1"/>
          <p:nvPr/>
        </p:nvSpPr>
        <p:spPr>
          <a:xfrm>
            <a:off x="5499552" y="394965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환경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26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166958" y="6134100"/>
            <a:ext cx="10513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버그 추적</a:t>
            </a:r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관리에 최적화 된 프로젝트 </a:t>
            </a:r>
            <a:r>
              <a:rPr lang="ko-KR" altLang="en-US" sz="2800" dirty="0" err="1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관리형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협업 툴</a:t>
            </a:r>
            <a:endParaRPr lang="en-US" altLang="ko-KR" sz="2800" dirty="0" smtClean="0">
              <a:solidFill>
                <a:srgbClr val="595959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800" u="sng" dirty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애자일 스크럼 방법론을 </a:t>
            </a:r>
            <a:r>
              <a:rPr lang="ko-KR" altLang="en-US" sz="2800" u="sng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지원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 팀을 나누고 업무를 할당하여 효율적으로 프로젝트를 개발</a:t>
            </a:r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관리할 수 있다</a:t>
            </a:r>
            <a:r>
              <a:rPr lang="en-US" altLang="ko-KR" sz="2800" dirty="0" smtClean="0">
                <a:solidFill>
                  <a:srgbClr val="595959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24300"/>
            <a:ext cx="11016819" cy="1443128"/>
          </a:xfrm>
          <a:prstGeom prst="rect">
            <a:avLst/>
          </a:prstGeom>
        </p:spPr>
      </p:pic>
      <p:grpSp>
        <p:nvGrpSpPr>
          <p:cNvPr id="11" name="그룹 1012"/>
          <p:cNvGrpSpPr/>
          <p:nvPr/>
        </p:nvGrpSpPr>
        <p:grpSpPr>
          <a:xfrm>
            <a:off x="4266120" y="920687"/>
            <a:ext cx="952381" cy="71429"/>
            <a:chOff x="750344" y="913544"/>
            <a:chExt cx="952381" cy="71429"/>
          </a:xfrm>
        </p:grpSpPr>
        <p:pic>
          <p:nvPicPr>
            <p:cNvPr id="12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13" name="Object 84"/>
          <p:cNvSpPr txBox="1"/>
          <p:nvPr/>
        </p:nvSpPr>
        <p:spPr>
          <a:xfrm>
            <a:off x="457000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 소개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Object 85"/>
          <p:cNvSpPr txBox="1"/>
          <p:nvPr/>
        </p:nvSpPr>
        <p:spPr>
          <a:xfrm>
            <a:off x="2213791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방법론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5" name="Object 86"/>
          <p:cNvSpPr txBox="1"/>
          <p:nvPr/>
        </p:nvSpPr>
        <p:spPr>
          <a:xfrm>
            <a:off x="3946633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협업 툴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6" name="Object 86"/>
          <p:cNvSpPr txBox="1"/>
          <p:nvPr/>
        </p:nvSpPr>
        <p:spPr>
          <a:xfrm>
            <a:off x="5499552" y="394965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환경</a:t>
            </a:r>
            <a:endParaRPr lang="en-US" dirty="0">
              <a:solidFill>
                <a:schemeClr val="bg1">
                  <a:lumMod val="7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36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126" name="모서리가 둥근 직사각형 125"/>
          <p:cNvSpPr/>
          <p:nvPr/>
        </p:nvSpPr>
        <p:spPr>
          <a:xfrm>
            <a:off x="1080144" y="2257940"/>
            <a:ext cx="3420691" cy="7116474"/>
          </a:xfrm>
          <a:prstGeom prst="roundRect">
            <a:avLst/>
          </a:prstGeom>
          <a:solidFill>
            <a:srgbClr val="FFFE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5342896" y="2257940"/>
            <a:ext cx="3420691" cy="3154073"/>
          </a:xfrm>
          <a:prstGeom prst="roundRect">
            <a:avLst/>
          </a:prstGeom>
          <a:solidFill>
            <a:srgbClr val="FFFE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9605648" y="2257940"/>
            <a:ext cx="3420691" cy="3154073"/>
          </a:xfrm>
          <a:prstGeom prst="roundRect">
            <a:avLst/>
          </a:prstGeom>
          <a:solidFill>
            <a:srgbClr val="FFFE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3868400" y="5829300"/>
            <a:ext cx="3420691" cy="3545114"/>
          </a:xfrm>
          <a:prstGeom prst="roundRect">
            <a:avLst/>
          </a:prstGeom>
          <a:solidFill>
            <a:srgbClr val="FFFE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13868400" y="2257940"/>
            <a:ext cx="3420691" cy="3154073"/>
          </a:xfrm>
          <a:prstGeom prst="roundRect">
            <a:avLst/>
          </a:prstGeom>
          <a:solidFill>
            <a:srgbClr val="FFFE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1056442" y="2234355"/>
            <a:ext cx="3455393" cy="927946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5342896" y="2222226"/>
            <a:ext cx="3444392" cy="927946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9605648" y="2231211"/>
            <a:ext cx="3444392" cy="927946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13856549" y="2222226"/>
            <a:ext cx="3444392" cy="927946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13868400" y="5816177"/>
            <a:ext cx="3444392" cy="927946"/>
          </a:xfrm>
          <a:prstGeom prst="rect">
            <a:avLst/>
          </a:prstGeom>
        </p:spPr>
      </p:pic>
      <p:sp>
        <p:nvSpPr>
          <p:cNvPr id="131" name="Object 86"/>
          <p:cNvSpPr txBox="1"/>
          <p:nvPr/>
        </p:nvSpPr>
        <p:spPr>
          <a:xfrm>
            <a:off x="10022172" y="2424589"/>
            <a:ext cx="258764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Back-End</a:t>
            </a:r>
            <a:endParaRPr lang="en-US" sz="28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8" name="Object 86"/>
          <p:cNvSpPr txBox="1"/>
          <p:nvPr/>
        </p:nvSpPr>
        <p:spPr>
          <a:xfrm>
            <a:off x="5718260" y="2424589"/>
            <a:ext cx="258764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Front-End</a:t>
            </a:r>
            <a:endParaRPr lang="en-US" sz="28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9" name="Object 86"/>
          <p:cNvSpPr txBox="1"/>
          <p:nvPr/>
        </p:nvSpPr>
        <p:spPr>
          <a:xfrm>
            <a:off x="1091145" y="2460493"/>
            <a:ext cx="344439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Machin learning</a:t>
            </a:r>
            <a:endParaRPr lang="ko-KR" altLang="en-US" sz="28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0" name="Object 86"/>
          <p:cNvSpPr txBox="1"/>
          <p:nvPr/>
        </p:nvSpPr>
        <p:spPr>
          <a:xfrm>
            <a:off x="14296775" y="2437289"/>
            <a:ext cx="258764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CI / CD</a:t>
            </a:r>
            <a:endParaRPr lang="en-US" sz="28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1" name="Object 86"/>
          <p:cNvSpPr txBox="1"/>
          <p:nvPr/>
        </p:nvSpPr>
        <p:spPr>
          <a:xfrm>
            <a:off x="14284924" y="6018540"/>
            <a:ext cx="258764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dev</a:t>
            </a:r>
            <a:endParaRPr lang="en-US" sz="28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9581947" y="5829301"/>
            <a:ext cx="3420691" cy="3519714"/>
          </a:xfrm>
          <a:prstGeom prst="roundRect">
            <a:avLst/>
          </a:prstGeom>
          <a:solidFill>
            <a:srgbClr val="FFFE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9594647" y="5816177"/>
            <a:ext cx="3444392" cy="927946"/>
          </a:xfrm>
          <a:prstGeom prst="rect">
            <a:avLst/>
          </a:prstGeom>
        </p:spPr>
      </p:pic>
      <p:sp>
        <p:nvSpPr>
          <p:cNvPr id="144" name="Object 86"/>
          <p:cNvSpPr txBox="1"/>
          <p:nvPr/>
        </p:nvSpPr>
        <p:spPr>
          <a:xfrm>
            <a:off x="9618348" y="6009555"/>
            <a:ext cx="344439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was</a:t>
            </a:r>
            <a:endParaRPr lang="ko-KR" altLang="en-US" sz="28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5295494" y="5829301"/>
            <a:ext cx="3420691" cy="3545114"/>
          </a:xfrm>
          <a:prstGeom prst="roundRect">
            <a:avLst/>
          </a:prstGeom>
          <a:solidFill>
            <a:srgbClr val="FFFEF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90" r="302" b="87147"/>
          <a:stretch/>
        </p:blipFill>
        <p:spPr>
          <a:xfrm>
            <a:off x="5282794" y="5816177"/>
            <a:ext cx="3444392" cy="927946"/>
          </a:xfrm>
          <a:prstGeom prst="rect">
            <a:avLst/>
          </a:prstGeom>
        </p:spPr>
      </p:pic>
      <p:sp>
        <p:nvSpPr>
          <p:cNvPr id="147" name="Object 86"/>
          <p:cNvSpPr txBox="1"/>
          <p:nvPr/>
        </p:nvSpPr>
        <p:spPr>
          <a:xfrm>
            <a:off x="5306495" y="6009555"/>
            <a:ext cx="344439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Collaborative</a:t>
            </a:r>
            <a:endParaRPr lang="ko-KR" altLang="en-US" sz="28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48" name="Picture 58" descr="PyCharm 플러그인 추천 (JetBrains IDE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106" y="8146923"/>
            <a:ext cx="2198469" cy="89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6" descr="undefin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98" y="6646641"/>
            <a:ext cx="2039668" cy="130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22" descr="https://devocean.sk.com/CKFinderJava/userfiles/images/python(3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18" y="3388439"/>
            <a:ext cx="2271195" cy="14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3" t="1113" r="34749" b="-1113"/>
          <a:stretch/>
        </p:blipFill>
        <p:spPr>
          <a:xfrm>
            <a:off x="7496403" y="3381291"/>
            <a:ext cx="1004608" cy="1117326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8" r="404"/>
          <a:stretch/>
        </p:blipFill>
        <p:spPr>
          <a:xfrm>
            <a:off x="6477000" y="3388439"/>
            <a:ext cx="1032025" cy="1117327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58"/>
          <a:stretch/>
        </p:blipFill>
        <p:spPr>
          <a:xfrm>
            <a:off x="5485356" y="3381290"/>
            <a:ext cx="886153" cy="1117327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68" y="4630674"/>
            <a:ext cx="2030745" cy="569950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34" y="8072688"/>
            <a:ext cx="1992653" cy="839953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558" y="7286210"/>
            <a:ext cx="2558203" cy="335107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847" y="7298910"/>
            <a:ext cx="1371600" cy="1371600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91" y="7298910"/>
            <a:ext cx="1298894" cy="1298894"/>
          </a:xfrm>
          <a:prstGeom prst="rect">
            <a:avLst/>
          </a:prstGeom>
        </p:spPr>
      </p:pic>
      <p:pic>
        <p:nvPicPr>
          <p:cNvPr id="161" name="Picture 12" descr="https://crispyblog.kr:5000/static/img/postImg/da5a8caf-6ccc-4aa2-b8d1-d673a3f0a4e6_jenkins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040" y="3476802"/>
            <a:ext cx="1242770" cy="1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9" r="18122"/>
          <a:stretch/>
        </p:blipFill>
        <p:spPr>
          <a:xfrm>
            <a:off x="14096999" y="3622407"/>
            <a:ext cx="1600201" cy="1095085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265" y="4338422"/>
            <a:ext cx="1967755" cy="776207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434" y="6804288"/>
            <a:ext cx="1317913" cy="1317913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992" y="8069033"/>
            <a:ext cx="2173618" cy="1055154"/>
          </a:xfrm>
          <a:prstGeom prst="rect">
            <a:avLst/>
          </a:prstGeom>
        </p:spPr>
      </p:pic>
      <p:pic>
        <p:nvPicPr>
          <p:cNvPr id="169" name="Picture 4" descr="post-thumbnail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993" y="6876416"/>
            <a:ext cx="1351066" cy="135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59" y="4989939"/>
            <a:ext cx="1330152" cy="15418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14" y="3276991"/>
            <a:ext cx="1991456" cy="995728"/>
          </a:xfrm>
          <a:prstGeom prst="rect">
            <a:avLst/>
          </a:prstGeom>
        </p:spPr>
      </p:pic>
      <p:grpSp>
        <p:nvGrpSpPr>
          <p:cNvPr id="49" name="그룹 1012"/>
          <p:cNvGrpSpPr/>
          <p:nvPr/>
        </p:nvGrpSpPr>
        <p:grpSpPr>
          <a:xfrm>
            <a:off x="5819039" y="920687"/>
            <a:ext cx="952381" cy="71429"/>
            <a:chOff x="750344" y="913544"/>
            <a:chExt cx="952381" cy="71429"/>
          </a:xfrm>
        </p:grpSpPr>
        <p:pic>
          <p:nvPicPr>
            <p:cNvPr id="55" name="Object 3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0344" y="913544"/>
              <a:ext cx="952381" cy="71429"/>
            </a:xfrm>
            <a:prstGeom prst="rect">
              <a:avLst/>
            </a:prstGeom>
          </p:spPr>
        </p:pic>
      </p:grpSp>
      <p:sp>
        <p:nvSpPr>
          <p:cNvPr id="56" name="Object 84"/>
          <p:cNvSpPr txBox="1"/>
          <p:nvPr/>
        </p:nvSpPr>
        <p:spPr>
          <a:xfrm>
            <a:off x="457000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팀원 소개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7" name="Object 85"/>
          <p:cNvSpPr txBox="1"/>
          <p:nvPr/>
        </p:nvSpPr>
        <p:spPr>
          <a:xfrm>
            <a:off x="2213791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방법론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8" name="Object 86"/>
          <p:cNvSpPr txBox="1"/>
          <p:nvPr/>
        </p:nvSpPr>
        <p:spPr>
          <a:xfrm>
            <a:off x="3946633" y="402994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BFBFB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협업 툴</a:t>
            </a:r>
            <a:endParaRPr lang="en-US" dirty="0">
              <a:solidFill>
                <a:srgbClr val="BFBFB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9" name="Object 86"/>
          <p:cNvSpPr txBox="1"/>
          <p:nvPr/>
        </p:nvSpPr>
        <p:spPr>
          <a:xfrm>
            <a:off x="5499552" y="394965"/>
            <a:ext cx="159135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3A76CC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환경</a:t>
            </a:r>
            <a:endParaRPr lang="en-US" dirty="0">
              <a:solidFill>
                <a:srgbClr val="3A76CC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0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7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7373" y="942116"/>
            <a:ext cx="18344970" cy="14286"/>
            <a:chOff x="27373" y="942116"/>
            <a:chExt cx="18344970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73" y="942116"/>
              <a:ext cx="18344970" cy="1428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911085" y="458879"/>
            <a:ext cx="45775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ECECE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2500" r="16667" b="40441"/>
          <a:stretch/>
        </p:blipFill>
        <p:spPr>
          <a:xfrm>
            <a:off x="11488631" y="5981700"/>
            <a:ext cx="3956577" cy="2792878"/>
          </a:xfrm>
          <a:prstGeom prst="rect">
            <a:avLst/>
          </a:prstGeom>
        </p:spPr>
      </p:pic>
      <p:grpSp>
        <p:nvGrpSpPr>
          <p:cNvPr id="11" name="그룹 1007"/>
          <p:cNvGrpSpPr/>
          <p:nvPr/>
        </p:nvGrpSpPr>
        <p:grpSpPr>
          <a:xfrm>
            <a:off x="1473938" y="3314700"/>
            <a:ext cx="9978598" cy="4038600"/>
            <a:chOff x="9414935" y="6401115"/>
            <a:chExt cx="7697896" cy="1530599"/>
          </a:xfrm>
        </p:grpSpPr>
        <p:pic>
          <p:nvPicPr>
            <p:cNvPr id="12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4935" y="6401115"/>
              <a:ext cx="7697896" cy="1530599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752600" y="2247900"/>
            <a:ext cx="630182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700" dirty="0" smtClean="0">
                <a:solidFill>
                  <a:srgbClr val="3A76C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28700" dirty="0">
              <a:solidFill>
                <a:srgbClr val="3A76C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86480" y="4879720"/>
            <a:ext cx="533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개요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6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F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1959BF9-F69E-4915-B3F4-A4A7EA322545}">
  <we:reference id="wa104380121" version="2.0.0.0" store="ko-K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1148</Words>
  <Application>Microsoft Office PowerPoint</Application>
  <PresentationFormat>사용자 지정</PresentationFormat>
  <Paragraphs>391</Paragraphs>
  <Slides>34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Pretendard</vt:lpstr>
      <vt:lpstr>KoPubWorld돋움체 Bold</vt:lpstr>
      <vt:lpstr>Pretendard SemiBold</vt:lpstr>
      <vt:lpstr>Pretendard ExtraLight</vt:lpstr>
      <vt:lpstr>Pretendard ExtraBold</vt:lpstr>
      <vt:lpstr>Pretendard Medium</vt:lpstr>
      <vt:lpstr>맑은 고딕</vt:lpstr>
      <vt:lpstr>Times New Roman</vt:lpstr>
      <vt:lpstr>?? ??</vt:lpstr>
      <vt:lpstr>Pretendard Light</vt:lpstr>
      <vt:lpstr>Calibri</vt:lpstr>
      <vt:lpstr>Arial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202-14</cp:lastModifiedBy>
  <cp:revision>81</cp:revision>
  <dcterms:created xsi:type="dcterms:W3CDTF">2023-11-10T14:51:05Z</dcterms:created>
  <dcterms:modified xsi:type="dcterms:W3CDTF">2023-11-15T08:46:41Z</dcterms:modified>
</cp:coreProperties>
</file>